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44"/>
  </p:notesMasterIdLst>
  <p:sldIdLst>
    <p:sldId id="256" r:id="rId3"/>
    <p:sldId id="1714" r:id="rId4"/>
    <p:sldId id="1691" r:id="rId5"/>
    <p:sldId id="258" r:id="rId6"/>
    <p:sldId id="1702" r:id="rId7"/>
    <p:sldId id="1696" r:id="rId8"/>
    <p:sldId id="1695" r:id="rId9"/>
    <p:sldId id="1715" r:id="rId10"/>
    <p:sldId id="1716" r:id="rId11"/>
    <p:sldId id="1740" r:id="rId12"/>
    <p:sldId id="1717" r:id="rId13"/>
    <p:sldId id="1718" r:id="rId14"/>
    <p:sldId id="1705" r:id="rId15"/>
    <p:sldId id="1719" r:id="rId16"/>
    <p:sldId id="1732" r:id="rId17"/>
    <p:sldId id="1722" r:id="rId18"/>
    <p:sldId id="1729" r:id="rId19"/>
    <p:sldId id="1731" r:id="rId20"/>
    <p:sldId id="1687" r:id="rId21"/>
    <p:sldId id="1734" r:id="rId22"/>
    <p:sldId id="1721" r:id="rId23"/>
    <p:sldId id="1741" r:id="rId24"/>
    <p:sldId id="1723" r:id="rId25"/>
    <p:sldId id="1742" r:id="rId26"/>
    <p:sldId id="1724" r:id="rId27"/>
    <p:sldId id="1697" r:id="rId28"/>
    <p:sldId id="1725" r:id="rId29"/>
    <p:sldId id="1726" r:id="rId30"/>
    <p:sldId id="1727" r:id="rId31"/>
    <p:sldId id="1694" r:id="rId32"/>
    <p:sldId id="1735" r:id="rId33"/>
    <p:sldId id="1692" r:id="rId34"/>
    <p:sldId id="1736" r:id="rId35"/>
    <p:sldId id="1737" r:id="rId36"/>
    <p:sldId id="1738" r:id="rId37"/>
    <p:sldId id="1739" r:id="rId38"/>
    <p:sldId id="1743" r:id="rId39"/>
    <p:sldId id="1744" r:id="rId40"/>
    <p:sldId id="1730" r:id="rId41"/>
    <p:sldId id="1728" r:id="rId42"/>
    <p:sldId id="261"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931"/>
    <a:srgbClr val="E2C0A6"/>
    <a:srgbClr val="A57A69"/>
    <a:srgbClr val="CED5D4"/>
    <a:srgbClr val="4F5355"/>
    <a:srgbClr val="697073"/>
    <a:srgbClr val="FE9D30"/>
    <a:srgbClr val="D1A61B"/>
    <a:srgbClr val="B8A489"/>
    <a:srgbClr val="CFA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60"/>
  </p:normalViewPr>
  <p:slideViewPr>
    <p:cSldViewPr snapToGrid="0">
      <p:cViewPr varScale="1">
        <p:scale>
          <a:sx n="82" d="100"/>
          <a:sy n="82" d="100"/>
        </p:scale>
        <p:origin x="-82" y="-192"/>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1111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11112222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软件维护占比</c:v>
                </c:pt>
              </c:strCache>
            </c:strRef>
          </c:tx>
          <c:dLbls>
            <c:showLegendKey val="0"/>
            <c:showVal val="1"/>
            <c:showCatName val="0"/>
            <c:showSerName val="0"/>
            <c:showPercent val="0"/>
            <c:showBubbleSize val="0"/>
            <c:showLeaderLines val="1"/>
          </c:dLbls>
          <c:cat>
            <c:strRef>
              <c:f>Sheet1!$A$2:$A$5</c:f>
              <c:strCache>
                <c:ptCount val="4"/>
                <c:pt idx="0">
                  <c:v>完善性维护</c:v>
                </c:pt>
                <c:pt idx="1">
                  <c:v>改正性维护</c:v>
                </c:pt>
                <c:pt idx="2">
                  <c:v>适应性维护</c:v>
                </c:pt>
                <c:pt idx="3">
                  <c:v>其他维护</c:v>
                </c:pt>
              </c:strCache>
            </c:strRef>
          </c:cat>
          <c:val>
            <c:numRef>
              <c:f>Sheet1!$B$2:$B$5</c:f>
              <c:numCache>
                <c:formatCode>General</c:formatCode>
                <c:ptCount val="4"/>
                <c:pt idx="0">
                  <c:v>55</c:v>
                </c:pt>
                <c:pt idx="1">
                  <c:v>20</c:v>
                </c:pt>
                <c:pt idx="2">
                  <c:v>20</c:v>
                </c:pt>
                <c:pt idx="3">
                  <c:v>5</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5DB-4C1C-4CFC-A206-84ECEF943802}" type="datetimeFigureOut">
              <a:rPr lang="zh-CN" altLang="en-US" smtClean="0"/>
              <a:t>2019/5/13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BABC2-6772-4727-AFE1-F6A682502CA6}" type="slidenum">
              <a:rPr lang="zh-CN" altLang="en-US" smtClean="0"/>
              <a:t>‹#›</a:t>
            </a:fld>
            <a:endParaRPr lang="zh-CN" altLang="en-US"/>
          </a:p>
        </p:txBody>
      </p:sp>
    </p:spTree>
    <p:extLst>
      <p:ext uri="{BB962C8B-B14F-4D97-AF65-F5344CB8AC3E}">
        <p14:creationId xmlns:p14="http://schemas.microsoft.com/office/powerpoint/2010/main" val="66362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Ref idx="1001">
        <a:schemeClr val="bg1"/>
      </p:bgRef>
    </p:bg>
    <p:spTree>
      <p:nvGrpSpPr>
        <p:cNvPr id="1" name=""/>
        <p:cNvGrpSpPr/>
        <p:nvPr/>
      </p:nvGrpSpPr>
      <p:grpSpPr>
        <a:xfrm>
          <a:off x="0" y="0"/>
          <a:ext cx="0" cy="0"/>
          <a:chOff x="0" y="0"/>
          <a:chExt cx="0" cy="0"/>
        </a:xfrm>
      </p:grpSpPr>
      <p:sp>
        <p:nvSpPr>
          <p:cNvPr id="320" name="图片占位符 319">
            <a:extLst>
              <a:ext uri="{FF2B5EF4-FFF2-40B4-BE49-F238E27FC236}">
                <a16:creationId xmlns="" xmlns:a16="http://schemas.microsoft.com/office/drawing/2014/main" id="{4D53642E-86A6-4279-B3D1-ACD7F623C4EB}"/>
              </a:ext>
            </a:extLst>
          </p:cNvPr>
          <p:cNvSpPr>
            <a:spLocks noGrp="1"/>
          </p:cNvSpPr>
          <p:nvPr>
            <p:ph type="pic" sz="quarter" idx="10"/>
          </p:nvPr>
        </p:nvSpPr>
        <p:spPr>
          <a:xfrm>
            <a:off x="1" y="1"/>
            <a:ext cx="10895637" cy="5189229"/>
          </a:xfrm>
          <a:custGeom>
            <a:avLst/>
            <a:gdLst>
              <a:gd name="connsiteX0" fmla="*/ 607241 w 10895637"/>
              <a:gd name="connsiteY0" fmla="*/ 3408786 h 5189229"/>
              <a:gd name="connsiteX1" fmla="*/ 1497462 w 10895637"/>
              <a:gd name="connsiteY1" fmla="*/ 4299007 h 5189229"/>
              <a:gd name="connsiteX2" fmla="*/ 607242 w 10895637"/>
              <a:gd name="connsiteY2" fmla="*/ 5189229 h 5189229"/>
              <a:gd name="connsiteX3" fmla="*/ 0 w 10895637"/>
              <a:gd name="connsiteY3" fmla="*/ 4581987 h 5189229"/>
              <a:gd name="connsiteX4" fmla="*/ 0 w 10895637"/>
              <a:gd name="connsiteY4" fmla="*/ 4016028 h 5189229"/>
              <a:gd name="connsiteX5" fmla="*/ 9065598 w 10895637"/>
              <a:gd name="connsiteY5" fmla="*/ 2490539 h 5189229"/>
              <a:gd name="connsiteX6" fmla="*/ 9955820 w 10895637"/>
              <a:gd name="connsiteY6" fmla="*/ 3380760 h 5189229"/>
              <a:gd name="connsiteX7" fmla="*/ 9065598 w 10895637"/>
              <a:gd name="connsiteY7" fmla="*/ 4270982 h 5189229"/>
              <a:gd name="connsiteX8" fmla="*/ 8175377 w 10895637"/>
              <a:gd name="connsiteY8" fmla="*/ 3380761 h 5189229"/>
              <a:gd name="connsiteX9" fmla="*/ 7185963 w 10895637"/>
              <a:gd name="connsiteY9" fmla="*/ 2490539 h 5189229"/>
              <a:gd name="connsiteX10" fmla="*/ 8076185 w 10895637"/>
              <a:gd name="connsiteY10" fmla="*/ 3380761 h 5189229"/>
              <a:gd name="connsiteX11" fmla="*/ 7185964 w 10895637"/>
              <a:gd name="connsiteY11" fmla="*/ 4270982 h 5189229"/>
              <a:gd name="connsiteX12" fmla="*/ 6295742 w 10895637"/>
              <a:gd name="connsiteY12" fmla="*/ 3380760 h 5189229"/>
              <a:gd name="connsiteX13" fmla="*/ 1547057 w 10895637"/>
              <a:gd name="connsiteY13" fmla="*/ 2467029 h 5189229"/>
              <a:gd name="connsiteX14" fmla="*/ 2437279 w 10895637"/>
              <a:gd name="connsiteY14" fmla="*/ 3357251 h 5189229"/>
              <a:gd name="connsiteX15" fmla="*/ 1547057 w 10895637"/>
              <a:gd name="connsiteY15" fmla="*/ 4247474 h 5189229"/>
              <a:gd name="connsiteX16" fmla="*/ 656836 w 10895637"/>
              <a:gd name="connsiteY16" fmla="*/ 3357251 h 5189229"/>
              <a:gd name="connsiteX17" fmla="*/ 2486877 w 10895637"/>
              <a:gd name="connsiteY17" fmla="*/ 1525276 h 5189229"/>
              <a:gd name="connsiteX18" fmla="*/ 3377098 w 10895637"/>
              <a:gd name="connsiteY18" fmla="*/ 2415495 h 5189229"/>
              <a:gd name="connsiteX19" fmla="*/ 2486877 w 10895637"/>
              <a:gd name="connsiteY19" fmla="*/ 3305717 h 5189229"/>
              <a:gd name="connsiteX20" fmla="*/ 1596655 w 10895637"/>
              <a:gd name="connsiteY20" fmla="*/ 2415495 h 5189229"/>
              <a:gd name="connsiteX21" fmla="*/ 10005415 w 10895637"/>
              <a:gd name="connsiteY21" fmla="*/ 1525276 h 5189229"/>
              <a:gd name="connsiteX22" fmla="*/ 10895637 w 10895637"/>
              <a:gd name="connsiteY22" fmla="*/ 2415495 h 5189229"/>
              <a:gd name="connsiteX23" fmla="*/ 10005415 w 10895637"/>
              <a:gd name="connsiteY23" fmla="*/ 3305717 h 5189229"/>
              <a:gd name="connsiteX24" fmla="*/ 9115194 w 10895637"/>
              <a:gd name="connsiteY24" fmla="*/ 2415495 h 5189229"/>
              <a:gd name="connsiteX25" fmla="*/ 8125779 w 10895637"/>
              <a:gd name="connsiteY25" fmla="*/ 1525276 h 5189229"/>
              <a:gd name="connsiteX26" fmla="*/ 9016000 w 10895637"/>
              <a:gd name="connsiteY26" fmla="*/ 2415495 h 5189229"/>
              <a:gd name="connsiteX27" fmla="*/ 8125779 w 10895637"/>
              <a:gd name="connsiteY27" fmla="*/ 3305717 h 5189229"/>
              <a:gd name="connsiteX28" fmla="*/ 7235557 w 10895637"/>
              <a:gd name="connsiteY28" fmla="*/ 2415495 h 5189229"/>
              <a:gd name="connsiteX29" fmla="*/ 6246143 w 10895637"/>
              <a:gd name="connsiteY29" fmla="*/ 1525276 h 5189229"/>
              <a:gd name="connsiteX30" fmla="*/ 7136365 w 10895637"/>
              <a:gd name="connsiteY30" fmla="*/ 2415495 h 5189229"/>
              <a:gd name="connsiteX31" fmla="*/ 6246143 w 10895637"/>
              <a:gd name="connsiteY31" fmla="*/ 3305717 h 5189229"/>
              <a:gd name="connsiteX32" fmla="*/ 5355923 w 10895637"/>
              <a:gd name="connsiteY32" fmla="*/ 2415495 h 5189229"/>
              <a:gd name="connsiteX33" fmla="*/ 4366509 w 10895637"/>
              <a:gd name="connsiteY33" fmla="*/ 1525276 h 5189229"/>
              <a:gd name="connsiteX34" fmla="*/ 5256730 w 10895637"/>
              <a:gd name="connsiteY34" fmla="*/ 2415495 h 5189229"/>
              <a:gd name="connsiteX35" fmla="*/ 4366509 w 10895637"/>
              <a:gd name="connsiteY35" fmla="*/ 3305717 h 5189229"/>
              <a:gd name="connsiteX36" fmla="*/ 3476291 w 10895637"/>
              <a:gd name="connsiteY36" fmla="*/ 2415495 h 5189229"/>
              <a:gd name="connsiteX37" fmla="*/ 607238 w 10895637"/>
              <a:gd name="connsiteY37" fmla="*/ 1525274 h 5189229"/>
              <a:gd name="connsiteX38" fmla="*/ 1497459 w 10895637"/>
              <a:gd name="connsiteY38" fmla="*/ 2415495 h 5189229"/>
              <a:gd name="connsiteX39" fmla="*/ 607238 w 10895637"/>
              <a:gd name="connsiteY39" fmla="*/ 3305716 h 5189229"/>
              <a:gd name="connsiteX40" fmla="*/ 0 w 10895637"/>
              <a:gd name="connsiteY40" fmla="*/ 2698479 h 5189229"/>
              <a:gd name="connsiteX41" fmla="*/ 0 w 10895637"/>
              <a:gd name="connsiteY41" fmla="*/ 2132511 h 5189229"/>
              <a:gd name="connsiteX42" fmla="*/ 9065598 w 10895637"/>
              <a:gd name="connsiteY42" fmla="*/ 585458 h 5189229"/>
              <a:gd name="connsiteX43" fmla="*/ 9955819 w 10895637"/>
              <a:gd name="connsiteY43" fmla="*/ 1475679 h 5189229"/>
              <a:gd name="connsiteX44" fmla="*/ 9065598 w 10895637"/>
              <a:gd name="connsiteY44" fmla="*/ 2365899 h 5189229"/>
              <a:gd name="connsiteX45" fmla="*/ 8175377 w 10895637"/>
              <a:gd name="connsiteY45" fmla="*/ 1475679 h 5189229"/>
              <a:gd name="connsiteX46" fmla="*/ 7185964 w 10895637"/>
              <a:gd name="connsiteY46" fmla="*/ 585458 h 5189229"/>
              <a:gd name="connsiteX47" fmla="*/ 8076185 w 10895637"/>
              <a:gd name="connsiteY47" fmla="*/ 1475679 h 5189229"/>
              <a:gd name="connsiteX48" fmla="*/ 7185963 w 10895637"/>
              <a:gd name="connsiteY48" fmla="*/ 2365898 h 5189229"/>
              <a:gd name="connsiteX49" fmla="*/ 6295742 w 10895637"/>
              <a:gd name="connsiteY49" fmla="*/ 1475680 h 5189229"/>
              <a:gd name="connsiteX50" fmla="*/ 5306327 w 10895637"/>
              <a:gd name="connsiteY50" fmla="*/ 585458 h 5189229"/>
              <a:gd name="connsiteX51" fmla="*/ 6196548 w 10895637"/>
              <a:gd name="connsiteY51" fmla="*/ 1475679 h 5189229"/>
              <a:gd name="connsiteX52" fmla="*/ 5306328 w 10895637"/>
              <a:gd name="connsiteY52" fmla="*/ 2365898 h 5189229"/>
              <a:gd name="connsiteX53" fmla="*/ 4416106 w 10895637"/>
              <a:gd name="connsiteY53" fmla="*/ 1475679 h 5189229"/>
              <a:gd name="connsiteX54" fmla="*/ 3426696 w 10895637"/>
              <a:gd name="connsiteY54" fmla="*/ 585458 h 5189229"/>
              <a:gd name="connsiteX55" fmla="*/ 4316913 w 10895637"/>
              <a:gd name="connsiteY55" fmla="*/ 1475679 h 5189229"/>
              <a:gd name="connsiteX56" fmla="*/ 3426695 w 10895637"/>
              <a:gd name="connsiteY56" fmla="*/ 2365898 h 5189229"/>
              <a:gd name="connsiteX57" fmla="*/ 2536473 w 10895637"/>
              <a:gd name="connsiteY57" fmla="*/ 1475679 h 5189229"/>
              <a:gd name="connsiteX58" fmla="*/ 1547057 w 10895637"/>
              <a:gd name="connsiteY58" fmla="*/ 585456 h 5189229"/>
              <a:gd name="connsiteX59" fmla="*/ 2437279 w 10895637"/>
              <a:gd name="connsiteY59" fmla="*/ 1475679 h 5189229"/>
              <a:gd name="connsiteX60" fmla="*/ 1547057 w 10895637"/>
              <a:gd name="connsiteY60" fmla="*/ 2365899 h 5189229"/>
              <a:gd name="connsiteX61" fmla="*/ 656837 w 10895637"/>
              <a:gd name="connsiteY61" fmla="*/ 1475679 h 5189229"/>
              <a:gd name="connsiteX62" fmla="*/ 9022147 w 10895637"/>
              <a:gd name="connsiteY62" fmla="*/ 0 h 5189229"/>
              <a:gd name="connsiteX63" fmla="*/ 9543551 w 10895637"/>
              <a:gd name="connsiteY63" fmla="*/ 0 h 5189229"/>
              <a:gd name="connsiteX64" fmla="*/ 9065598 w 10895637"/>
              <a:gd name="connsiteY64" fmla="*/ 477954 h 5189229"/>
              <a:gd name="connsiteX65" fmla="*/ 8587642 w 10895637"/>
              <a:gd name="connsiteY65" fmla="*/ 1 h 5189229"/>
              <a:gd name="connsiteX66" fmla="*/ 8485680 w 10895637"/>
              <a:gd name="connsiteY66" fmla="*/ 0 h 5189229"/>
              <a:gd name="connsiteX67" fmla="*/ 9016000 w 10895637"/>
              <a:gd name="connsiteY67" fmla="*/ 530321 h 5189229"/>
              <a:gd name="connsiteX68" fmla="*/ 8125779 w 10895637"/>
              <a:gd name="connsiteY68" fmla="*/ 1420543 h 5189229"/>
              <a:gd name="connsiteX69" fmla="*/ 7235558 w 10895637"/>
              <a:gd name="connsiteY69" fmla="*/ 530321 h 5189229"/>
              <a:gd name="connsiteX70" fmla="*/ 7765878 w 10895637"/>
              <a:gd name="connsiteY70" fmla="*/ 1 h 5189229"/>
              <a:gd name="connsiteX71" fmla="*/ 6708009 w 10895637"/>
              <a:gd name="connsiteY71" fmla="*/ 0 h 5189229"/>
              <a:gd name="connsiteX72" fmla="*/ 7663917 w 10895637"/>
              <a:gd name="connsiteY72" fmla="*/ 0 h 5189229"/>
              <a:gd name="connsiteX73" fmla="*/ 7185963 w 10895637"/>
              <a:gd name="connsiteY73" fmla="*/ 477954 h 5189229"/>
              <a:gd name="connsiteX74" fmla="*/ 5886244 w 10895637"/>
              <a:gd name="connsiteY74" fmla="*/ 0 h 5189229"/>
              <a:gd name="connsiteX75" fmla="*/ 6606043 w 10895637"/>
              <a:gd name="connsiteY75" fmla="*/ 0 h 5189229"/>
              <a:gd name="connsiteX76" fmla="*/ 7136365 w 10895637"/>
              <a:gd name="connsiteY76" fmla="*/ 530322 h 5189229"/>
              <a:gd name="connsiteX77" fmla="*/ 6246143 w 10895637"/>
              <a:gd name="connsiteY77" fmla="*/ 1420543 h 5189229"/>
              <a:gd name="connsiteX78" fmla="*/ 5355921 w 10895637"/>
              <a:gd name="connsiteY78" fmla="*/ 530321 h 5189229"/>
              <a:gd name="connsiteX79" fmla="*/ 4828374 w 10895637"/>
              <a:gd name="connsiteY79" fmla="*/ 0 h 5189229"/>
              <a:gd name="connsiteX80" fmla="*/ 5784282 w 10895637"/>
              <a:gd name="connsiteY80" fmla="*/ 0 h 5189229"/>
              <a:gd name="connsiteX81" fmla="*/ 5306328 w 10895637"/>
              <a:gd name="connsiteY81" fmla="*/ 477954 h 5189229"/>
              <a:gd name="connsiteX82" fmla="*/ 4006611 w 10895637"/>
              <a:gd name="connsiteY82" fmla="*/ 0 h 5189229"/>
              <a:gd name="connsiteX83" fmla="*/ 4726410 w 10895637"/>
              <a:gd name="connsiteY83" fmla="*/ 1 h 5189229"/>
              <a:gd name="connsiteX84" fmla="*/ 5256731 w 10895637"/>
              <a:gd name="connsiteY84" fmla="*/ 530321 h 5189229"/>
              <a:gd name="connsiteX85" fmla="*/ 4366509 w 10895637"/>
              <a:gd name="connsiteY85" fmla="*/ 1420543 h 5189229"/>
              <a:gd name="connsiteX86" fmla="*/ 3476290 w 10895637"/>
              <a:gd name="connsiteY86" fmla="*/ 530321 h 5189229"/>
              <a:gd name="connsiteX87" fmla="*/ 2948738 w 10895637"/>
              <a:gd name="connsiteY87" fmla="*/ 0 h 5189229"/>
              <a:gd name="connsiteX88" fmla="*/ 3904646 w 10895637"/>
              <a:gd name="connsiteY88" fmla="*/ 0 h 5189229"/>
              <a:gd name="connsiteX89" fmla="*/ 3426692 w 10895637"/>
              <a:gd name="connsiteY89" fmla="*/ 477954 h 5189229"/>
              <a:gd name="connsiteX90" fmla="*/ 2126976 w 10895637"/>
              <a:gd name="connsiteY90" fmla="*/ 0 h 5189229"/>
              <a:gd name="connsiteX91" fmla="*/ 2846776 w 10895637"/>
              <a:gd name="connsiteY91" fmla="*/ 0 h 5189229"/>
              <a:gd name="connsiteX92" fmla="*/ 3377096 w 10895637"/>
              <a:gd name="connsiteY92" fmla="*/ 530322 h 5189229"/>
              <a:gd name="connsiteX93" fmla="*/ 2486877 w 10895637"/>
              <a:gd name="connsiteY93" fmla="*/ 1420543 h 5189229"/>
              <a:gd name="connsiteX94" fmla="*/ 1596654 w 10895637"/>
              <a:gd name="connsiteY94" fmla="*/ 530321 h 5189229"/>
              <a:gd name="connsiteX95" fmla="*/ 1069103 w 10895637"/>
              <a:gd name="connsiteY95" fmla="*/ 0 h 5189229"/>
              <a:gd name="connsiteX96" fmla="*/ 2025011 w 10895637"/>
              <a:gd name="connsiteY96" fmla="*/ 0 h 5189229"/>
              <a:gd name="connsiteX97" fmla="*/ 1547057 w 10895637"/>
              <a:gd name="connsiteY97" fmla="*/ 477954 h 5189229"/>
              <a:gd name="connsiteX98" fmla="*/ 247336 w 10895637"/>
              <a:gd name="connsiteY98" fmla="*/ 0 h 5189229"/>
              <a:gd name="connsiteX99" fmla="*/ 967138 w 10895637"/>
              <a:gd name="connsiteY99" fmla="*/ 0 h 5189229"/>
              <a:gd name="connsiteX100" fmla="*/ 1497458 w 10895637"/>
              <a:gd name="connsiteY100" fmla="*/ 530320 h 5189229"/>
              <a:gd name="connsiteX101" fmla="*/ 607237 w 10895637"/>
              <a:gd name="connsiteY101" fmla="*/ 1420542 h 5189229"/>
              <a:gd name="connsiteX102" fmla="*/ 0 w 10895637"/>
              <a:gd name="connsiteY102" fmla="*/ 813305 h 5189229"/>
              <a:gd name="connsiteX103" fmla="*/ 0 w 10895637"/>
              <a:gd name="connsiteY103" fmla="*/ 247336 h 51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0895637" h="5189229">
                <a:moveTo>
                  <a:pt x="607241" y="3408786"/>
                </a:moveTo>
                <a:lnTo>
                  <a:pt x="1497462" y="4299007"/>
                </a:lnTo>
                <a:lnTo>
                  <a:pt x="607242" y="5189229"/>
                </a:lnTo>
                <a:lnTo>
                  <a:pt x="0" y="4581987"/>
                </a:lnTo>
                <a:lnTo>
                  <a:pt x="0" y="4016028"/>
                </a:lnTo>
                <a:close/>
                <a:moveTo>
                  <a:pt x="9065598" y="2490539"/>
                </a:moveTo>
                <a:lnTo>
                  <a:pt x="9955820" y="3380760"/>
                </a:lnTo>
                <a:lnTo>
                  <a:pt x="9065598" y="4270982"/>
                </a:lnTo>
                <a:lnTo>
                  <a:pt x="8175377" y="3380761"/>
                </a:lnTo>
                <a:close/>
                <a:moveTo>
                  <a:pt x="7185963" y="2490539"/>
                </a:moveTo>
                <a:lnTo>
                  <a:pt x="8076185" y="3380761"/>
                </a:lnTo>
                <a:lnTo>
                  <a:pt x="7185964" y="4270982"/>
                </a:lnTo>
                <a:lnTo>
                  <a:pt x="6295742" y="3380760"/>
                </a:lnTo>
                <a:close/>
                <a:moveTo>
                  <a:pt x="1547057" y="2467029"/>
                </a:moveTo>
                <a:lnTo>
                  <a:pt x="2437279" y="3357251"/>
                </a:lnTo>
                <a:lnTo>
                  <a:pt x="1547057" y="4247474"/>
                </a:lnTo>
                <a:lnTo>
                  <a:pt x="656836" y="3357251"/>
                </a:lnTo>
                <a:close/>
                <a:moveTo>
                  <a:pt x="2486877" y="1525276"/>
                </a:moveTo>
                <a:lnTo>
                  <a:pt x="3377098" y="2415495"/>
                </a:lnTo>
                <a:lnTo>
                  <a:pt x="2486877" y="3305717"/>
                </a:lnTo>
                <a:lnTo>
                  <a:pt x="1596655" y="2415495"/>
                </a:lnTo>
                <a:close/>
                <a:moveTo>
                  <a:pt x="10005415" y="1525276"/>
                </a:moveTo>
                <a:lnTo>
                  <a:pt x="10895637" y="2415495"/>
                </a:lnTo>
                <a:lnTo>
                  <a:pt x="10005415" y="3305717"/>
                </a:lnTo>
                <a:lnTo>
                  <a:pt x="9115194" y="2415495"/>
                </a:lnTo>
                <a:close/>
                <a:moveTo>
                  <a:pt x="8125779" y="1525276"/>
                </a:moveTo>
                <a:lnTo>
                  <a:pt x="9016000" y="2415495"/>
                </a:lnTo>
                <a:lnTo>
                  <a:pt x="8125779" y="3305717"/>
                </a:lnTo>
                <a:lnTo>
                  <a:pt x="7235557" y="2415495"/>
                </a:lnTo>
                <a:close/>
                <a:moveTo>
                  <a:pt x="6246143" y="1525276"/>
                </a:moveTo>
                <a:lnTo>
                  <a:pt x="7136365" y="2415495"/>
                </a:lnTo>
                <a:lnTo>
                  <a:pt x="6246143" y="3305717"/>
                </a:lnTo>
                <a:lnTo>
                  <a:pt x="5355923" y="2415495"/>
                </a:lnTo>
                <a:close/>
                <a:moveTo>
                  <a:pt x="4366509" y="1525276"/>
                </a:moveTo>
                <a:lnTo>
                  <a:pt x="5256730" y="2415495"/>
                </a:lnTo>
                <a:lnTo>
                  <a:pt x="4366509" y="3305717"/>
                </a:lnTo>
                <a:lnTo>
                  <a:pt x="3476291" y="2415495"/>
                </a:lnTo>
                <a:close/>
                <a:moveTo>
                  <a:pt x="607238" y="1525274"/>
                </a:moveTo>
                <a:lnTo>
                  <a:pt x="1497459" y="2415495"/>
                </a:lnTo>
                <a:lnTo>
                  <a:pt x="607238" y="3305716"/>
                </a:lnTo>
                <a:lnTo>
                  <a:pt x="0" y="2698479"/>
                </a:lnTo>
                <a:lnTo>
                  <a:pt x="0" y="2132511"/>
                </a:lnTo>
                <a:close/>
                <a:moveTo>
                  <a:pt x="9065598" y="585458"/>
                </a:moveTo>
                <a:lnTo>
                  <a:pt x="9955819" y="1475679"/>
                </a:lnTo>
                <a:lnTo>
                  <a:pt x="9065598" y="2365899"/>
                </a:lnTo>
                <a:lnTo>
                  <a:pt x="8175377" y="1475679"/>
                </a:lnTo>
                <a:close/>
                <a:moveTo>
                  <a:pt x="7185964" y="585458"/>
                </a:moveTo>
                <a:lnTo>
                  <a:pt x="8076185" y="1475679"/>
                </a:lnTo>
                <a:lnTo>
                  <a:pt x="7185963" y="2365898"/>
                </a:lnTo>
                <a:lnTo>
                  <a:pt x="6295742" y="1475680"/>
                </a:lnTo>
                <a:close/>
                <a:moveTo>
                  <a:pt x="5306327" y="585458"/>
                </a:moveTo>
                <a:lnTo>
                  <a:pt x="6196548" y="1475679"/>
                </a:lnTo>
                <a:lnTo>
                  <a:pt x="5306328" y="2365898"/>
                </a:lnTo>
                <a:lnTo>
                  <a:pt x="4416106" y="1475679"/>
                </a:lnTo>
                <a:close/>
                <a:moveTo>
                  <a:pt x="3426696" y="585458"/>
                </a:moveTo>
                <a:lnTo>
                  <a:pt x="4316913" y="1475679"/>
                </a:lnTo>
                <a:lnTo>
                  <a:pt x="3426695" y="2365898"/>
                </a:lnTo>
                <a:lnTo>
                  <a:pt x="2536473" y="1475679"/>
                </a:lnTo>
                <a:close/>
                <a:moveTo>
                  <a:pt x="1547057" y="585456"/>
                </a:moveTo>
                <a:lnTo>
                  <a:pt x="2437279" y="1475679"/>
                </a:lnTo>
                <a:lnTo>
                  <a:pt x="1547057" y="2365899"/>
                </a:lnTo>
                <a:lnTo>
                  <a:pt x="656837" y="1475679"/>
                </a:lnTo>
                <a:close/>
                <a:moveTo>
                  <a:pt x="9022147" y="0"/>
                </a:moveTo>
                <a:lnTo>
                  <a:pt x="9543551" y="0"/>
                </a:lnTo>
                <a:lnTo>
                  <a:pt x="9065598" y="477954"/>
                </a:lnTo>
                <a:lnTo>
                  <a:pt x="8587642" y="1"/>
                </a:lnTo>
                <a:close/>
                <a:moveTo>
                  <a:pt x="8485680" y="0"/>
                </a:moveTo>
                <a:lnTo>
                  <a:pt x="9016000" y="530321"/>
                </a:lnTo>
                <a:lnTo>
                  <a:pt x="8125779" y="1420543"/>
                </a:lnTo>
                <a:lnTo>
                  <a:pt x="7235558" y="530321"/>
                </a:lnTo>
                <a:lnTo>
                  <a:pt x="7765878" y="1"/>
                </a:lnTo>
                <a:close/>
                <a:moveTo>
                  <a:pt x="6708009" y="0"/>
                </a:moveTo>
                <a:lnTo>
                  <a:pt x="7663917" y="0"/>
                </a:lnTo>
                <a:lnTo>
                  <a:pt x="7185963" y="477954"/>
                </a:lnTo>
                <a:close/>
                <a:moveTo>
                  <a:pt x="5886244" y="0"/>
                </a:moveTo>
                <a:lnTo>
                  <a:pt x="6606043" y="0"/>
                </a:lnTo>
                <a:lnTo>
                  <a:pt x="7136365" y="530322"/>
                </a:lnTo>
                <a:lnTo>
                  <a:pt x="6246143" y="1420543"/>
                </a:lnTo>
                <a:lnTo>
                  <a:pt x="5355921" y="530321"/>
                </a:lnTo>
                <a:close/>
                <a:moveTo>
                  <a:pt x="4828374" y="0"/>
                </a:moveTo>
                <a:lnTo>
                  <a:pt x="5784282" y="0"/>
                </a:lnTo>
                <a:lnTo>
                  <a:pt x="5306328" y="477954"/>
                </a:lnTo>
                <a:close/>
                <a:moveTo>
                  <a:pt x="4006611" y="0"/>
                </a:moveTo>
                <a:lnTo>
                  <a:pt x="4726410" y="1"/>
                </a:lnTo>
                <a:lnTo>
                  <a:pt x="5256731" y="530321"/>
                </a:lnTo>
                <a:lnTo>
                  <a:pt x="4366509" y="1420543"/>
                </a:lnTo>
                <a:lnTo>
                  <a:pt x="3476290" y="530321"/>
                </a:lnTo>
                <a:close/>
                <a:moveTo>
                  <a:pt x="2948738" y="0"/>
                </a:moveTo>
                <a:lnTo>
                  <a:pt x="3904646" y="0"/>
                </a:lnTo>
                <a:lnTo>
                  <a:pt x="3426692" y="477954"/>
                </a:lnTo>
                <a:close/>
                <a:moveTo>
                  <a:pt x="2126976" y="0"/>
                </a:moveTo>
                <a:lnTo>
                  <a:pt x="2846776" y="0"/>
                </a:lnTo>
                <a:lnTo>
                  <a:pt x="3377096" y="530322"/>
                </a:lnTo>
                <a:lnTo>
                  <a:pt x="2486877" y="1420543"/>
                </a:lnTo>
                <a:lnTo>
                  <a:pt x="1596654" y="530321"/>
                </a:lnTo>
                <a:close/>
                <a:moveTo>
                  <a:pt x="1069103" y="0"/>
                </a:moveTo>
                <a:lnTo>
                  <a:pt x="2025011" y="0"/>
                </a:lnTo>
                <a:lnTo>
                  <a:pt x="1547057" y="477954"/>
                </a:lnTo>
                <a:close/>
                <a:moveTo>
                  <a:pt x="247336" y="0"/>
                </a:moveTo>
                <a:lnTo>
                  <a:pt x="967138" y="0"/>
                </a:lnTo>
                <a:lnTo>
                  <a:pt x="1497458" y="530320"/>
                </a:lnTo>
                <a:lnTo>
                  <a:pt x="607237" y="1420542"/>
                </a:lnTo>
                <a:lnTo>
                  <a:pt x="0" y="813305"/>
                </a:lnTo>
                <a:lnTo>
                  <a:pt x="0" y="247336"/>
                </a:lnTo>
                <a:close/>
              </a:path>
            </a:pathLst>
          </a:custGeom>
        </p:spPr>
        <p:txBody>
          <a:bodyPr wrap="square">
            <a:noAutofit/>
          </a:bodyPr>
          <a:lstStyle/>
          <a:p>
            <a:endParaRPr lang="zh-CN" altLang="en-US" dirty="0"/>
          </a:p>
        </p:txBody>
      </p:sp>
      <p:sp>
        <p:nvSpPr>
          <p:cNvPr id="9801" name="副标题 2"/>
          <p:cNvSpPr>
            <a:spLocks noGrp="1"/>
          </p:cNvSpPr>
          <p:nvPr>
            <p:ph type="subTitle" idx="1" hasCustomPrompt="1"/>
          </p:nvPr>
        </p:nvSpPr>
        <p:spPr>
          <a:xfrm>
            <a:off x="2381250" y="5411074"/>
            <a:ext cx="9139238"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p:ph type="ctrTitle" hasCustomPrompt="1"/>
          </p:nvPr>
        </p:nvSpPr>
        <p:spPr>
          <a:xfrm>
            <a:off x="2381250" y="4314548"/>
            <a:ext cx="9139238" cy="1096527"/>
          </a:xfrm>
        </p:spPr>
        <p:txBody>
          <a:bodyPr anchor="b">
            <a:normAutofit/>
          </a:bodyPr>
          <a:lstStyle>
            <a:lvl1pPr algn="l">
              <a:defRPr sz="4000">
                <a:solidFill>
                  <a:schemeClr val="accent1"/>
                </a:solidFill>
              </a:defRPr>
            </a:lvl1pPr>
          </a:lstStyle>
          <a:p>
            <a:r>
              <a:rPr lang="en-US" altLang="zh-CN" dirty="0"/>
              <a:t>Click to edit Master title style</a:t>
            </a:r>
            <a:endParaRPr lang="zh-CN" altLang="en-US" dirty="0"/>
          </a:p>
        </p:txBody>
      </p:sp>
      <p:sp>
        <p:nvSpPr>
          <p:cNvPr id="322" name="任意多边形: 形状 321">
            <a:extLst>
              <a:ext uri="{FF2B5EF4-FFF2-40B4-BE49-F238E27FC236}">
                <a16:creationId xmlns="" xmlns:a16="http://schemas.microsoft.com/office/drawing/2014/main" id="{D4E33E2A-05BF-4DBE-B640-92688D4B1519}"/>
              </a:ext>
            </a:extLst>
          </p:cNvPr>
          <p:cNvSpPr/>
          <p:nvPr userDrawn="1"/>
        </p:nvSpPr>
        <p:spPr>
          <a:xfrm rot="2700000">
            <a:off x="8938663" y="-367058"/>
            <a:ext cx="4163901" cy="3883643"/>
          </a:xfrm>
          <a:custGeom>
            <a:avLst/>
            <a:gdLst>
              <a:gd name="connsiteX0" fmla="*/ 1 w 4163901"/>
              <a:gd name="connsiteY0" fmla="*/ 1796719 h 3883643"/>
              <a:gd name="connsiteX1" fmla="*/ 1796720 w 4163901"/>
              <a:gd name="connsiteY1" fmla="*/ 0 h 3883643"/>
              <a:gd name="connsiteX2" fmla="*/ 4163901 w 4163901"/>
              <a:gd name="connsiteY2" fmla="*/ 2367181 h 3883643"/>
              <a:gd name="connsiteX3" fmla="*/ 4163901 w 4163901"/>
              <a:gd name="connsiteY3" fmla="*/ 3883643 h 3883643"/>
              <a:gd name="connsiteX4" fmla="*/ 0 w 4163901"/>
              <a:gd name="connsiteY4" fmla="*/ 3883643 h 3883643"/>
              <a:gd name="connsiteX5" fmla="*/ 0 w 4163901"/>
              <a:gd name="connsiteY5" fmla="*/ 3879725 h 3883643"/>
              <a:gd name="connsiteX6" fmla="*/ 2679672 w 4163901"/>
              <a:gd name="connsiteY6" fmla="*/ 3879726 h 3883643"/>
              <a:gd name="connsiteX7" fmla="*/ 2679672 w 4163901"/>
              <a:gd name="connsiteY7" fmla="*/ 2536975 h 3883643"/>
              <a:gd name="connsiteX8" fmla="*/ 0 w 4163901"/>
              <a:gd name="connsiteY8" fmla="*/ 2536975 h 388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01" h="3883643">
                <a:moveTo>
                  <a:pt x="1" y="1796719"/>
                </a:moveTo>
                <a:lnTo>
                  <a:pt x="1796720" y="0"/>
                </a:lnTo>
                <a:lnTo>
                  <a:pt x="4163901" y="2367181"/>
                </a:lnTo>
                <a:lnTo>
                  <a:pt x="4163901" y="3883643"/>
                </a:lnTo>
                <a:lnTo>
                  <a:pt x="0" y="3883643"/>
                </a:lnTo>
                <a:lnTo>
                  <a:pt x="0" y="3879725"/>
                </a:lnTo>
                <a:lnTo>
                  <a:pt x="2679672" y="3879726"/>
                </a:lnTo>
                <a:lnTo>
                  <a:pt x="2679672" y="2536975"/>
                </a:lnTo>
                <a:lnTo>
                  <a:pt x="0" y="2536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17" name="任意多边形: 形状 316">
            <a:extLst>
              <a:ext uri="{FF2B5EF4-FFF2-40B4-BE49-F238E27FC236}">
                <a16:creationId xmlns="" xmlns:a16="http://schemas.microsoft.com/office/drawing/2014/main" id="{7132750D-7C98-4B52-B5A3-E1542D4D8035}"/>
              </a:ext>
            </a:extLst>
          </p:cNvPr>
          <p:cNvSpPr/>
          <p:nvPr userDrawn="1"/>
        </p:nvSpPr>
        <p:spPr>
          <a:xfrm rot="2700000">
            <a:off x="-1059549" y="1356915"/>
            <a:ext cx="2119098" cy="2119098"/>
          </a:xfrm>
          <a:custGeom>
            <a:avLst/>
            <a:gdLst>
              <a:gd name="connsiteX0" fmla="*/ 1330475 w 2119098"/>
              <a:gd name="connsiteY0" fmla="*/ 1330475 h 2119098"/>
              <a:gd name="connsiteX1" fmla="*/ 2119098 w 2119098"/>
              <a:gd name="connsiteY1" fmla="*/ 1330475 h 2119098"/>
              <a:gd name="connsiteX2" fmla="*/ 2119098 w 2119098"/>
              <a:gd name="connsiteY2" fmla="*/ 2119098 h 2119098"/>
              <a:gd name="connsiteX3" fmla="*/ 0 w 2119098"/>
              <a:gd name="connsiteY3" fmla="*/ 0 h 2119098"/>
              <a:gd name="connsiteX4" fmla="*/ 788624 w 2119098"/>
              <a:gd name="connsiteY4" fmla="*/ 0 h 2119098"/>
              <a:gd name="connsiteX5" fmla="*/ 788624 w 2119098"/>
              <a:gd name="connsiteY5" fmla="*/ 788624 h 211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98" h="2119098">
                <a:moveTo>
                  <a:pt x="1330475" y="1330475"/>
                </a:moveTo>
                <a:lnTo>
                  <a:pt x="2119098" y="1330475"/>
                </a:lnTo>
                <a:lnTo>
                  <a:pt x="2119098" y="2119098"/>
                </a:lnTo>
                <a:close/>
                <a:moveTo>
                  <a:pt x="0" y="0"/>
                </a:moveTo>
                <a:lnTo>
                  <a:pt x="788624" y="0"/>
                </a:lnTo>
                <a:lnTo>
                  <a:pt x="788624" y="7886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8445176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40559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62" name="图片占位符 61">
            <a:extLst>
              <a:ext uri="{FF2B5EF4-FFF2-40B4-BE49-F238E27FC236}">
                <a16:creationId xmlns="" xmlns:a16="http://schemas.microsoft.com/office/drawing/2014/main" id="{1598FAD9-907A-4D4F-B01C-81E66BCDB59C}"/>
              </a:ext>
            </a:extLst>
          </p:cNvPr>
          <p:cNvSpPr>
            <a:spLocks noGrp="1"/>
          </p:cNvSpPr>
          <p:nvPr>
            <p:ph type="pic" sz="quarter" idx="17"/>
          </p:nvPr>
        </p:nvSpPr>
        <p:spPr>
          <a:xfrm>
            <a:off x="185318" y="0"/>
            <a:ext cx="4777207" cy="3148659"/>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61" name="任意多边形: 形状 60">
            <a:extLst>
              <a:ext uri="{FF2B5EF4-FFF2-40B4-BE49-F238E27FC236}">
                <a16:creationId xmlns="" xmlns:a16="http://schemas.microsoft.com/office/drawing/2014/main" id="{4C1B5A71-A52E-4D34-B5D1-012DC0481A7B}"/>
              </a:ext>
            </a:extLst>
          </p:cNvPr>
          <p:cNvSpPr/>
          <p:nvPr userDrawn="1"/>
        </p:nvSpPr>
        <p:spPr>
          <a:xfrm rot="18895927">
            <a:off x="-741774" y="-8938"/>
            <a:ext cx="2458932" cy="233948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20" name="标题 1"/>
          <p:cNvSpPr>
            <a:spLocks noGrp="1"/>
          </p:cNvSpPr>
          <p:nvPr>
            <p:ph type="title" hasCustomPrompt="1"/>
          </p:nvPr>
        </p:nvSpPr>
        <p:spPr>
          <a:xfrm>
            <a:off x="6096000" y="3954002"/>
            <a:ext cx="5424488" cy="656792"/>
          </a:xfrm>
        </p:spPr>
        <p:txBody>
          <a:bodyPr anchor="b">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6096000" y="4610793"/>
            <a:ext cx="5424488"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 xmlns:a16="http://schemas.microsoft.com/office/drawing/2014/main" id="{25524EF5-2F79-487B-BF91-5B23DD1248C0}"/>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5" name="页脚占位符 4">
            <a:extLst>
              <a:ext uri="{FF2B5EF4-FFF2-40B4-BE49-F238E27FC236}">
                <a16:creationId xmlns="" xmlns:a16="http://schemas.microsoft.com/office/drawing/2014/main" id="{C97459DF-34D1-4D6D-920C-9BE13AFA7B03}"/>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 xmlns:a16="http://schemas.microsoft.com/office/drawing/2014/main" id="{DBA4B3CA-12E9-4C6B-94BE-1B9EFA6C3087}"/>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 xmlns:a16="http://schemas.microsoft.com/office/drawing/2014/main" id="{21EEF4E5-3C11-4120-8C6C-D2879E97DF41}"/>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4" name="页脚占位符 3">
            <a:extLst>
              <a:ext uri="{FF2B5EF4-FFF2-40B4-BE49-F238E27FC236}">
                <a16:creationId xmlns="" xmlns:a16="http://schemas.microsoft.com/office/drawing/2014/main" id="{17939FF5-2250-4938-A817-297936DEA92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 xmlns:a16="http://schemas.microsoft.com/office/drawing/2014/main" id="{6E456B57-3AEB-43BC-A049-718A3C0AF4B3}"/>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414001" y="3249227"/>
            <a:ext cx="4701233" cy="1508067"/>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414001" y="5039751"/>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414001" y="5355385"/>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0" name="图片占位符 9">
            <a:extLst>
              <a:ext uri="{FF2B5EF4-FFF2-40B4-BE49-F238E27FC236}">
                <a16:creationId xmlns="" xmlns:a16="http://schemas.microsoft.com/office/drawing/2014/main" id="{B5EFA0D3-3E13-437E-9BC8-FF6E6B427A7D}"/>
              </a:ext>
            </a:extLst>
          </p:cNvPr>
          <p:cNvSpPr>
            <a:spLocks noGrp="1"/>
          </p:cNvSpPr>
          <p:nvPr>
            <p:ph type="pic" sz="quarter" idx="19"/>
          </p:nvPr>
        </p:nvSpPr>
        <p:spPr>
          <a:xfrm>
            <a:off x="213893" y="-1"/>
            <a:ext cx="5564108" cy="3667306"/>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11" name="任意多边形: 形状 10">
            <a:extLst>
              <a:ext uri="{FF2B5EF4-FFF2-40B4-BE49-F238E27FC236}">
                <a16:creationId xmlns="" xmlns:a16="http://schemas.microsoft.com/office/drawing/2014/main" id="{BD176789-41B6-4E77-B353-D3B1BC40FB0E}"/>
              </a:ext>
            </a:extLst>
          </p:cNvPr>
          <p:cNvSpPr/>
          <p:nvPr userDrawn="1"/>
        </p:nvSpPr>
        <p:spPr>
          <a:xfrm rot="18895927">
            <a:off x="-855667" y="-11063"/>
            <a:ext cx="2863967" cy="272484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62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268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2481490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2019/5/13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588901"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2"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0746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baike.baidu.com/item/%E8%BD%AF%E4%BB%B6%E7%94%9F%E5%91%BD%E5%91%A8%E6%9C%9F/861455" TargetMode="External"/><Relationship Id="rId2" Type="http://schemas.openxmlformats.org/officeDocument/2006/relationships/hyperlink" Target="https://baike.baidu.com/item/%E7%B3%BB%E7%BB%9F%E6%B5%8B%E8%AF%95/3073399" TargetMode="External"/><Relationship Id="rId1" Type="http://schemas.openxmlformats.org/officeDocument/2006/relationships/slideLayout" Target="../slideLayouts/slideLayout4.xml"/><Relationship Id="rId5" Type="http://schemas.openxmlformats.org/officeDocument/2006/relationships/hyperlink" Target="https://baike.baidu.com/item/%E6%9E%81%E7%AB%AF%E7%BC%96%E7%A8%8B" TargetMode="External"/><Relationship Id="rId4" Type="http://schemas.openxmlformats.org/officeDocument/2006/relationships/hyperlink" Target="https://baike.baidu.com/item/%E8%BF%AD%E4%BB%A3/841552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aike.baidu.com/item/%E9%A2%84%E9%98%B2%E6%80%A7%E7%BB%B4%E6%8A%A4/509147?fr=aladdin" TargetMode="External"/><Relationship Id="rId2" Type="http://schemas.openxmlformats.org/officeDocument/2006/relationships/hyperlink" Target="https://baike.baidu.com/item/%E6%94%B9%E6%AD%A3%E6%80%A7%E7%BB%B4%E6%8A%A4/11055560?fr=aladdin"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E5%8A%A0%E6%9D%83%E6%95%B0" TargetMode="Externa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hyperlink" Target="https://baike.baidu.com/item/%E8%BD%AF%E4%BB%B6/12053"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占位符 96" descr="图片包含 天空, 户外, 建筑物, 桥&#10;&#10;已生成极高可信度的说明">
            <a:extLst>
              <a:ext uri="{FF2B5EF4-FFF2-40B4-BE49-F238E27FC236}">
                <a16:creationId xmlns="" xmlns:a16="http://schemas.microsoft.com/office/drawing/2014/main" id="{2481059D-8B10-42E7-90E4-857CF5450D3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8245" b="18245"/>
          <a:stretch/>
        </p:blipFill>
        <p:spPr/>
      </p:pic>
      <p:sp>
        <p:nvSpPr>
          <p:cNvPr id="4" name="标题 3"/>
          <p:cNvSpPr>
            <a:spLocks noGrp="1"/>
          </p:cNvSpPr>
          <p:nvPr>
            <p:ph type="ctrTitle"/>
          </p:nvPr>
        </p:nvSpPr>
        <p:spPr>
          <a:xfrm>
            <a:off x="3545131" y="4191456"/>
            <a:ext cx="9139238" cy="1096527"/>
          </a:xfrm>
        </p:spPr>
        <p:txBody>
          <a:bodyPr>
            <a:normAutofit/>
          </a:bodyPr>
          <a:lstStyle/>
          <a:p>
            <a:r>
              <a:rPr lang="zh-CN" altLang="en-US" dirty="0" smtClean="0"/>
              <a:t>第八章   维护</a:t>
            </a:r>
            <a:endParaRPr lang="zh-CN" altLang="en-US" dirty="0"/>
          </a:p>
        </p:txBody>
      </p:sp>
      <p:sp>
        <p:nvSpPr>
          <p:cNvPr id="23" name="文本框 22">
            <a:extLst/>
          </p:cNvPr>
          <p:cNvSpPr txBox="1"/>
          <p:nvPr/>
        </p:nvSpPr>
        <p:spPr>
          <a:xfrm>
            <a:off x="4344132" y="3559182"/>
            <a:ext cx="1605573" cy="770178"/>
          </a:xfrm>
          <a:prstGeom prst="rect">
            <a:avLst/>
          </a:prstGeom>
          <a:noFill/>
        </p:spPr>
        <p:txBody>
          <a:bodyPr wrap="none" rtlCol="0">
            <a:prstTxWarp prst="textPlain">
              <a:avLst/>
            </a:prstTxWarp>
            <a:spAutoFit/>
          </a:bodyPr>
          <a:lstStyle/>
          <a:p>
            <a:r>
              <a:rPr lang="en-US" altLang="zh-CN" sz="9600" dirty="0" smtClean="0">
                <a:solidFill>
                  <a:schemeClr val="bg1">
                    <a:lumMod val="75000"/>
                  </a:schemeClr>
                </a:solidFill>
                <a:latin typeface="Impact" panose="020B0806030902050204" pitchFamily="34" charset="0"/>
              </a:rPr>
              <a:t>2019</a:t>
            </a:r>
            <a:endParaRPr lang="zh-CN" altLang="en-US" sz="9600" dirty="0">
              <a:solidFill>
                <a:schemeClr val="bg1">
                  <a:lumMod val="75000"/>
                </a:schemeClr>
              </a:solidFill>
              <a:latin typeface="Impact" panose="020B0806030902050204" pitchFamily="34" charset="0"/>
            </a:endParaRPr>
          </a:p>
        </p:txBody>
      </p:sp>
      <p:pic>
        <p:nvPicPr>
          <p:cNvPr id="11" name="图片 10">
            <a:extLst>
              <a:ext uri="{FF2B5EF4-FFF2-40B4-BE49-F238E27FC236}">
                <a16:creationId xmlns="" xmlns:a16="http://schemas.microsoft.com/office/drawing/2014/main" id="{C2A82C92-C257-4C34-8D4F-ECB590FCC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9076" y="172449"/>
            <a:ext cx="1462068" cy="1348027"/>
          </a:xfrm>
          <a:prstGeom prst="rect">
            <a:avLst/>
          </a:prstGeom>
        </p:spPr>
      </p:pic>
      <p:sp>
        <p:nvSpPr>
          <p:cNvPr id="3" name="矩形 2"/>
          <p:cNvSpPr/>
          <p:nvPr/>
        </p:nvSpPr>
        <p:spPr>
          <a:xfrm>
            <a:off x="2235196" y="5451094"/>
            <a:ext cx="6327373" cy="523220"/>
          </a:xfrm>
          <a:prstGeom prst="rect">
            <a:avLst/>
          </a:prstGeom>
          <a:noFill/>
        </p:spPr>
        <p:txBody>
          <a:bodyPr wrap="none" lIns="91440" tIns="45720" rIns="91440" bIns="45720">
            <a:spAutoFit/>
          </a:bodyPr>
          <a:lstStyle/>
          <a:p>
            <a:pPr algn="ctr"/>
            <a:r>
              <a:rPr lang="zh-CN" altLang="en-US" sz="2800" b="1"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制作人：陈杰    组员：陈传岭，</a:t>
            </a:r>
            <a:r>
              <a:rPr lang="zh-CN" altLang="en-US" sz="2800" b="1" cap="none" spc="0" dirty="0" smtClean="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周泽鑫</a:t>
            </a:r>
            <a:endParaRPr lang="zh-CN" altLang="en-US" sz="2800" b="1" cap="none" spc="0"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endParaRPr>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lang="zh-CN" altLang="en-US" dirty="0"/>
              <a:t>适应性维护</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TextBox 4"/>
          <p:cNvSpPr txBox="1"/>
          <p:nvPr/>
        </p:nvSpPr>
        <p:spPr>
          <a:xfrm>
            <a:off x="852850" y="1580376"/>
            <a:ext cx="6646988" cy="461665"/>
          </a:xfrm>
          <a:prstGeom prst="rect">
            <a:avLst/>
          </a:prstGeom>
          <a:noFill/>
        </p:spPr>
        <p:txBody>
          <a:bodyPr wrap="square" rtlCol="0">
            <a:spAutoFit/>
          </a:bodyPr>
          <a:lstStyle/>
          <a:p>
            <a:r>
              <a:rPr lang="zh-CN" altLang="en-US" sz="2400" dirty="0" smtClean="0"/>
              <a:t>对软件来说，环境变化源于以下几个方面：</a:t>
            </a:r>
            <a:endParaRPr lang="zh-CN" altLang="en-US" sz="2400" dirty="0"/>
          </a:p>
        </p:txBody>
      </p:sp>
      <p:sp>
        <p:nvSpPr>
          <p:cNvPr id="7" name="等腰三角形 6"/>
          <p:cNvSpPr/>
          <p:nvPr/>
        </p:nvSpPr>
        <p:spPr>
          <a:xfrm rot="5400000">
            <a:off x="807423" y="2369553"/>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45223" y="2422279"/>
            <a:ext cx="4501662" cy="369332"/>
          </a:xfrm>
          <a:prstGeom prst="rect">
            <a:avLst/>
          </a:prstGeom>
          <a:noFill/>
        </p:spPr>
        <p:txBody>
          <a:bodyPr wrap="square" rtlCol="0">
            <a:spAutoFit/>
          </a:bodyPr>
          <a:lstStyle/>
          <a:p>
            <a:r>
              <a:rPr lang="zh-CN" altLang="en-US" dirty="0" smtClean="0">
                <a:solidFill>
                  <a:srgbClr val="FF0000"/>
                </a:solidFill>
              </a:rPr>
              <a:t>外部环境（新的硬、软件配置）</a:t>
            </a:r>
            <a:endParaRPr lang="zh-CN" altLang="en-US" dirty="0">
              <a:solidFill>
                <a:srgbClr val="FF0000"/>
              </a:solidFill>
            </a:endParaRPr>
          </a:p>
        </p:txBody>
      </p:sp>
      <p:sp>
        <p:nvSpPr>
          <p:cNvPr id="9" name="TextBox 8"/>
          <p:cNvSpPr txBox="1"/>
          <p:nvPr/>
        </p:nvSpPr>
        <p:spPr>
          <a:xfrm>
            <a:off x="1477108" y="3059723"/>
            <a:ext cx="8651630" cy="923330"/>
          </a:xfrm>
          <a:prstGeom prst="rect">
            <a:avLst/>
          </a:prstGeom>
          <a:noFill/>
        </p:spPr>
        <p:txBody>
          <a:bodyPr wrap="square" rtlCol="0">
            <a:spAutoFit/>
          </a:bodyPr>
          <a:lstStyle/>
          <a:p>
            <a:r>
              <a:rPr lang="zh-CN" altLang="en-US" dirty="0" smtClean="0"/>
              <a:t>硬件和操作系统更新</a:t>
            </a:r>
            <a:endParaRPr lang="en-US" altLang="zh-CN" dirty="0" smtClean="0"/>
          </a:p>
          <a:p>
            <a:r>
              <a:rPr lang="zh-CN" altLang="en-US" dirty="0" smtClean="0"/>
              <a:t>系统运行环境的变化。如由主机方式变成客户</a:t>
            </a:r>
            <a:r>
              <a:rPr lang="en-US" altLang="zh-CN" dirty="0" smtClean="0"/>
              <a:t>/</a:t>
            </a:r>
            <a:r>
              <a:rPr lang="zh-CN" altLang="en-US" dirty="0" smtClean="0"/>
              <a:t>服务器方式，由客户</a:t>
            </a:r>
            <a:r>
              <a:rPr lang="en-US" altLang="zh-CN" dirty="0" smtClean="0"/>
              <a:t>/</a:t>
            </a:r>
            <a:r>
              <a:rPr lang="zh-CN" altLang="en-US" dirty="0" smtClean="0"/>
              <a:t>服务器方式变成</a:t>
            </a:r>
            <a:r>
              <a:rPr lang="en-US" altLang="zh-CN" dirty="0" smtClean="0"/>
              <a:t>web</a:t>
            </a:r>
            <a:r>
              <a:rPr lang="zh-CN" altLang="en-US" dirty="0" smtClean="0"/>
              <a:t>方式</a:t>
            </a:r>
            <a:endParaRPr lang="zh-CN" altLang="en-US" dirty="0"/>
          </a:p>
        </p:txBody>
      </p:sp>
      <p:sp>
        <p:nvSpPr>
          <p:cNvPr id="10" name="爆炸形 1 9"/>
          <p:cNvSpPr/>
          <p:nvPr/>
        </p:nvSpPr>
        <p:spPr>
          <a:xfrm>
            <a:off x="1217733" y="3143249"/>
            <a:ext cx="193431" cy="219808"/>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爆炸形 1 10"/>
          <p:cNvSpPr/>
          <p:nvPr/>
        </p:nvSpPr>
        <p:spPr>
          <a:xfrm>
            <a:off x="1211877" y="3436321"/>
            <a:ext cx="193431" cy="219808"/>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807423" y="4038600"/>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477107" y="4076696"/>
            <a:ext cx="8150469" cy="369332"/>
          </a:xfrm>
          <a:prstGeom prst="rect">
            <a:avLst/>
          </a:prstGeom>
          <a:noFill/>
        </p:spPr>
        <p:txBody>
          <a:bodyPr wrap="square" rtlCol="0">
            <a:spAutoFit/>
          </a:bodyPr>
          <a:lstStyle/>
          <a:p>
            <a:r>
              <a:rPr lang="zh-CN" altLang="en-US" dirty="0" smtClean="0">
                <a:solidFill>
                  <a:srgbClr val="FF0000"/>
                </a:solidFill>
              </a:rPr>
              <a:t>数据环境（数据库、数据格式、数据输入</a:t>
            </a:r>
            <a:r>
              <a:rPr lang="en-US" altLang="zh-CN" dirty="0" smtClean="0">
                <a:solidFill>
                  <a:srgbClr val="FF0000"/>
                </a:solidFill>
              </a:rPr>
              <a:t>/</a:t>
            </a:r>
            <a:r>
              <a:rPr lang="zh-CN" altLang="en-US" dirty="0" smtClean="0">
                <a:solidFill>
                  <a:srgbClr val="FF0000"/>
                </a:solidFill>
              </a:rPr>
              <a:t>输出方式、数据存储介质）</a:t>
            </a:r>
            <a:endParaRPr lang="zh-CN" altLang="en-US" dirty="0">
              <a:solidFill>
                <a:srgbClr val="FF0000"/>
              </a:solidFill>
            </a:endParaRPr>
          </a:p>
        </p:txBody>
      </p:sp>
      <p:sp>
        <p:nvSpPr>
          <p:cNvPr id="14" name="等腰三角形 13"/>
          <p:cNvSpPr/>
          <p:nvPr/>
        </p:nvSpPr>
        <p:spPr>
          <a:xfrm rot="5400000">
            <a:off x="807423" y="5079023"/>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477108" y="5064316"/>
            <a:ext cx="8150469" cy="369332"/>
          </a:xfrm>
          <a:prstGeom prst="rect">
            <a:avLst/>
          </a:prstGeom>
          <a:noFill/>
        </p:spPr>
        <p:txBody>
          <a:bodyPr wrap="square" rtlCol="0">
            <a:spAutoFit/>
          </a:bodyPr>
          <a:lstStyle/>
          <a:p>
            <a:r>
              <a:rPr lang="zh-CN" altLang="en-US" dirty="0" smtClean="0">
                <a:solidFill>
                  <a:srgbClr val="FF0000"/>
                </a:solidFill>
              </a:rPr>
              <a:t>开发环境的升级</a:t>
            </a:r>
            <a:endParaRPr lang="zh-CN" altLang="en-US" dirty="0">
              <a:solidFill>
                <a:srgbClr val="FF0000"/>
              </a:solidFill>
            </a:endParaRPr>
          </a:p>
        </p:txBody>
      </p:sp>
    </p:spTree>
    <p:extLst>
      <p:ext uri="{BB962C8B-B14F-4D97-AF65-F5344CB8AC3E}">
        <p14:creationId xmlns:p14="http://schemas.microsoft.com/office/powerpoint/2010/main" val="40665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animBg="1"/>
      <p:bldP spid="13" grpId="0"/>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完善性维护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5" name="矩形 4"/>
          <p:cNvSpPr/>
          <p:nvPr/>
        </p:nvSpPr>
        <p:spPr>
          <a:xfrm>
            <a:off x="937847" y="2611205"/>
            <a:ext cx="4803530" cy="1754326"/>
          </a:xfrm>
          <a:prstGeom prst="rect">
            <a:avLst/>
          </a:prstGeom>
        </p:spPr>
        <p:txBody>
          <a:bodyPr wrap="square">
            <a:spAutoFit/>
          </a:bodyPr>
          <a:lstStyle/>
          <a:p>
            <a:r>
              <a:rPr lang="zh-CN" altLang="en-US" dirty="0">
                <a:solidFill>
                  <a:srgbClr val="000000"/>
                </a:solidFill>
              </a:rPr>
              <a:t> 当一个软件系统顺利地运行时，常常出现</a:t>
            </a:r>
            <a:r>
              <a:rPr lang="zh-CN" altLang="en-US" dirty="0">
                <a:solidFill>
                  <a:srgbClr val="FF0000"/>
                </a:solidFill>
              </a:rPr>
              <a:t>第三项维护活动</a:t>
            </a:r>
            <a:r>
              <a:rPr lang="zh-CN" altLang="en-US" dirty="0">
                <a:solidFill>
                  <a:srgbClr val="000000"/>
                </a:solidFill>
              </a:rPr>
              <a:t>：在使用软件的过程中用户往往提出增加新功能或修改已有功能的建议，还可能提出一般性的改进意见。为了满足这类要求，需要进行完善性维护。这</a:t>
            </a:r>
            <a:r>
              <a:rPr lang="zh-CN" altLang="en-US" dirty="0" smtClean="0">
                <a:solidFill>
                  <a:srgbClr val="000000"/>
                </a:solidFill>
              </a:rPr>
              <a:t>项维护</a:t>
            </a:r>
            <a:r>
              <a:rPr lang="zh-CN" altLang="en-US" dirty="0">
                <a:solidFill>
                  <a:srgbClr val="000000"/>
                </a:solidFill>
              </a:rPr>
              <a:t>活动通常占软件维护工作的大部分</a:t>
            </a:r>
            <a:endParaRPr lang="zh-CN" altLang="en-US" dirty="0"/>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9" name="Picture 11" descr="C:\Users\Admin\AppData\Roaming\Tencent\Users\2439981497\QQ\WinTemp\RichOle\QLDC`3`_JTJN%R(TCPW6_F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9" y="1608992"/>
            <a:ext cx="5594550" cy="403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03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a:t>
            </a:r>
            <a:r>
              <a:rPr lang="zh-CN" altLang="en-US" dirty="0" smtClean="0"/>
              <a:t>预防性维护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65174" y="2600236"/>
            <a:ext cx="4202479" cy="1477328"/>
          </a:xfrm>
          <a:prstGeom prst="rect">
            <a:avLst/>
          </a:prstGeom>
        </p:spPr>
        <p:txBody>
          <a:bodyPr wrap="square">
            <a:spAutoFit/>
          </a:bodyPr>
          <a:lstStyle/>
          <a:p>
            <a:r>
              <a:rPr lang="zh-CN" altLang="en-US" dirty="0">
                <a:solidFill>
                  <a:srgbClr val="000000"/>
                </a:solidFill>
              </a:rPr>
              <a:t> 当为了改进未来的可维护性或可靠性，或为了给未来的改进奠定更好的基础而修改软件时，出现了</a:t>
            </a:r>
            <a:r>
              <a:rPr lang="zh-CN" altLang="en-US" dirty="0">
                <a:solidFill>
                  <a:srgbClr val="FF0000"/>
                </a:solidFill>
              </a:rPr>
              <a:t>第四项维护活动</a:t>
            </a:r>
            <a:r>
              <a:rPr lang="zh-CN" altLang="en-US" dirty="0">
                <a:solidFill>
                  <a:srgbClr val="000000"/>
                </a:solidFill>
              </a:rPr>
              <a:t>。这项维护活动通常称为预防性维护，目前这项维护活动相对比较少。</a:t>
            </a:r>
            <a:endParaRPr lang="zh-CN" altLang="en-US" dirty="0"/>
          </a:p>
        </p:txBody>
      </p:sp>
      <p:pic>
        <p:nvPicPr>
          <p:cNvPr id="1026" name="Picture 2" descr="https://ss1.bdstatic.com/70cFvXSh_Q1YnxGkpoWK1HF6hhy/it/u=2209572657,1288383070&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690" y="1971697"/>
            <a:ext cx="5579357" cy="329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10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0807094-60D1-4D7A-912C-17CFA85ADD5A}"/>
              </a:ext>
            </a:extLst>
          </p:cNvPr>
          <p:cNvSpPr>
            <a:spLocks noGrp="1"/>
          </p:cNvSpPr>
          <p:nvPr>
            <p:ph type="title"/>
          </p:nvPr>
        </p:nvSpPr>
        <p:spPr/>
        <p:txBody>
          <a:bodyPr/>
          <a:lstStyle/>
          <a:p>
            <a:r>
              <a:rPr lang="en-US" altLang="zh-CN" dirty="0"/>
              <a:t>1.4</a:t>
            </a:r>
            <a:r>
              <a:rPr lang="zh-CN" altLang="en-US" dirty="0"/>
              <a:t>预防性维护</a:t>
            </a:r>
          </a:p>
        </p:txBody>
      </p:sp>
      <p:sp>
        <p:nvSpPr>
          <p:cNvPr id="3" name="页脚占位符 2">
            <a:extLst>
              <a:ext uri="{FF2B5EF4-FFF2-40B4-BE49-F238E27FC236}">
                <a16:creationId xmlns="" xmlns:a16="http://schemas.microsoft.com/office/drawing/2014/main" id="{D6CEE5E8-47AB-482C-A33F-4F2B14350DE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230C286E-81F9-4F4C-B18C-AD090162BDC0}"/>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grpSp>
        <p:nvGrpSpPr>
          <p:cNvPr id="5" name="fd4b59f4-1752-4c59-89d5-468a72e9f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26A09131-307B-482B-B6D3-56038E98BCFF}"/>
              </a:ext>
            </a:extLst>
          </p:cNvPr>
          <p:cNvGrpSpPr>
            <a:grpSpLocks noChangeAspect="1"/>
          </p:cNvGrpSpPr>
          <p:nvPr>
            <p:custDataLst>
              <p:tags r:id="rId1"/>
            </p:custDataLst>
          </p:nvPr>
        </p:nvGrpSpPr>
        <p:grpSpPr>
          <a:xfrm>
            <a:off x="2238758" y="4021786"/>
            <a:ext cx="7566145" cy="1387214"/>
            <a:chOff x="2238758" y="4021786"/>
            <a:chExt cx="7566145" cy="1387214"/>
          </a:xfrm>
        </p:grpSpPr>
        <p:sp>
          <p:nvSpPr>
            <p:cNvPr id="6" name="iṥļïďé">
              <a:extLst>
                <a:ext uri="{FF2B5EF4-FFF2-40B4-BE49-F238E27FC236}">
                  <a16:creationId xmlns="" xmlns:a16="http://schemas.microsoft.com/office/drawing/2014/main" id="{4CAC3DC3-A1C5-44FB-A3F2-AB91D211F7B4}"/>
                </a:ext>
              </a:extLst>
            </p:cNvPr>
            <p:cNvSpPr/>
            <p:nvPr/>
          </p:nvSpPr>
          <p:spPr bwMode="auto">
            <a:xfrm flipV="1">
              <a:off x="9287827" y="4021786"/>
              <a:ext cx="517076" cy="1387214"/>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0" name="íŝliḋè">
              <a:extLst>
                <a:ext uri="{FF2B5EF4-FFF2-40B4-BE49-F238E27FC236}">
                  <a16:creationId xmlns="" xmlns:a16="http://schemas.microsoft.com/office/drawing/2014/main" id="{154A064D-5DE5-4285-93D0-5D001ACDD0B4}"/>
                </a:ext>
              </a:extLst>
            </p:cNvPr>
            <p:cNvSpPr/>
            <p:nvPr/>
          </p:nvSpPr>
          <p:spPr bwMode="auto">
            <a:xfrm flipV="1">
              <a:off x="2238758" y="4284000"/>
              <a:ext cx="801822" cy="1125000"/>
            </a:xfrm>
            <a:prstGeom prst="downArrow">
              <a:avLst>
                <a:gd name="adj1" fmla="val 50000"/>
                <a:gd name="adj2" fmla="val 50000"/>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ïṡ1íḍê">
              <a:extLst>
                <a:ext uri="{FF2B5EF4-FFF2-40B4-BE49-F238E27FC236}">
                  <a16:creationId xmlns="" xmlns:a16="http://schemas.microsoft.com/office/drawing/2014/main" id="{22E5C970-1257-46C2-80FA-AA30DD2F666E}"/>
                </a:ext>
              </a:extLst>
            </p:cNvPr>
            <p:cNvSpPr/>
            <p:nvPr/>
          </p:nvSpPr>
          <p:spPr bwMode="auto">
            <a:xfrm>
              <a:off x="2451000" y="5094000"/>
              <a:ext cx="7353903" cy="315000"/>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
        <p:nvSpPr>
          <p:cNvPr id="18" name="矩形 17"/>
          <p:cNvSpPr/>
          <p:nvPr/>
        </p:nvSpPr>
        <p:spPr>
          <a:xfrm>
            <a:off x="3107637" y="2230605"/>
            <a:ext cx="5939648" cy="3000821"/>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a:t>所谓</a:t>
            </a:r>
            <a:r>
              <a:rPr lang="en-US" altLang="zh-CN" sz="1400" dirty="0"/>
              <a:t>PM</a:t>
            </a:r>
            <a:r>
              <a:rPr lang="zh-CN" altLang="en-US" sz="1400" dirty="0"/>
              <a:t>是预防性维护（</a:t>
            </a:r>
            <a:r>
              <a:rPr lang="en-US" altLang="zh-CN" sz="1400" dirty="0"/>
              <a:t>Preventive Maintenance</a:t>
            </a:r>
            <a:r>
              <a:rPr lang="zh-CN" altLang="en-US" sz="1400" dirty="0"/>
              <a:t>）和生产维修（</a:t>
            </a:r>
            <a:r>
              <a:rPr lang="en-US" altLang="zh-CN" sz="1400" dirty="0"/>
              <a:t>Productive Maintenance</a:t>
            </a:r>
            <a:r>
              <a:rPr lang="zh-CN" altLang="en-US" sz="1400" dirty="0"/>
              <a:t>）的英文首字母的略语，在日本设备工程协会的</a:t>
            </a:r>
            <a:r>
              <a:rPr lang="en-US" altLang="zh-CN" sz="1400" dirty="0"/>
              <a:t>PM</a:t>
            </a:r>
            <a:r>
              <a:rPr lang="zh-CN" altLang="en-US" sz="1400" dirty="0"/>
              <a:t>用语集上有如下定义。</a:t>
            </a:r>
          </a:p>
          <a:p>
            <a:pPr marL="171450" indent="-171450">
              <a:lnSpc>
                <a:spcPct val="150000"/>
              </a:lnSpc>
              <a:buFont typeface="Arial" panose="020B0604020202020204" pitchFamily="34" charset="0"/>
              <a:buChar char="•"/>
            </a:pPr>
            <a:r>
              <a:rPr lang="zh-CN" altLang="en-US" sz="1400" dirty="0"/>
              <a:t>预防性维护是在预防维修由国外引进我国的最初阶段：即算作</a:t>
            </a:r>
            <a:r>
              <a:rPr lang="en-US" altLang="zh-CN" sz="1400" dirty="0"/>
              <a:t>PM</a:t>
            </a:r>
            <a:r>
              <a:rPr lang="zh-CN" altLang="en-US" sz="1400" dirty="0"/>
              <a:t>。</a:t>
            </a:r>
          </a:p>
          <a:p>
            <a:pPr marL="171450" indent="-171450">
              <a:lnSpc>
                <a:spcPct val="150000"/>
              </a:lnSpc>
              <a:buFont typeface="Arial" panose="020B0604020202020204" pitchFamily="34" charset="0"/>
              <a:buChar char="•"/>
            </a:pPr>
            <a:r>
              <a:rPr lang="zh-CN" altLang="en-US" sz="1400" dirty="0"/>
              <a:t>预防性维护以预防故障为目的，通过对设备的检查、检测，发现故障征兆或为防止故障发生，使其保持规定功能状态，在故障发生之前所进行的各种维护活动。预防性维护是防止设备故障发生的有效手段，其已成为现代制造企业所普遍采用的一种维护方式。典型的预防性维护包括计划维护、可靠性为中心的维护等方式</a:t>
            </a:r>
          </a:p>
        </p:txBody>
      </p:sp>
      <p:sp>
        <p:nvSpPr>
          <p:cNvPr id="19" name="矩形 18"/>
          <p:cNvSpPr/>
          <p:nvPr/>
        </p:nvSpPr>
        <p:spPr>
          <a:xfrm>
            <a:off x="3871237" y="1275498"/>
            <a:ext cx="3993401" cy="923330"/>
          </a:xfrm>
          <a:prstGeom prst="rect">
            <a:avLst/>
          </a:prstGeom>
          <a:noFill/>
        </p:spPr>
        <p:txBody>
          <a:bodyPr wrap="none" lIns="91440" tIns="45720" rIns="91440" bIns="45720">
            <a:spAutoFit/>
          </a:bodyPr>
          <a:lstStyle/>
          <a:p>
            <a:pPr algn="ct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什么是</a:t>
            </a:r>
            <a:r>
              <a:rPr lang="en-US" altLang="zh-CN"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PM</a:t>
            </a: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863813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预防性维护</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矩形 4"/>
          <p:cNvSpPr/>
          <p:nvPr/>
        </p:nvSpPr>
        <p:spPr>
          <a:xfrm>
            <a:off x="3048000" y="1986787"/>
            <a:ext cx="6096000" cy="3693319"/>
          </a:xfrm>
          <a:prstGeom prst="rect">
            <a:avLst/>
          </a:prstGeom>
        </p:spPr>
        <p:txBody>
          <a:bodyPr>
            <a:spAutoFit/>
          </a:bodyPr>
          <a:lstStyle/>
          <a:p>
            <a:r>
              <a:rPr lang="zh-CN" altLang="en-US" dirty="0"/>
              <a:t>谈到预防性维护，有很多认识误区。其中一个就是认为预防性维护的成本过高。按照这一逻辑，进行预防性维护比定期进行停机和维护的成本还要高，即比设备出现故障后的维修成本要高。就某些零件来说，确实如此。但是，需要进行比较的不仅仅是成本，还包括由于实施了预防性维护所获得的长期的利润收益以及节约的成本。例如，如果没有预防性维护，由非计划性停机而导致停机造成的损失就有可能发生。此外，预防性维护将由于提高了设备使用期间的生产效率而节约成本。预防性维护带来的长期好处：提高系统的可靠性；减少更换零件所造成的成本损失；减少系统停机时间；零件的库存管理更佳。从长期影响和成本比较看，预防性维护比设备出现故障时进行的常规维护更有意义</a:t>
            </a:r>
          </a:p>
        </p:txBody>
      </p:sp>
      <p:sp>
        <p:nvSpPr>
          <p:cNvPr id="6" name="矩形 5"/>
          <p:cNvSpPr/>
          <p:nvPr/>
        </p:nvSpPr>
        <p:spPr>
          <a:xfrm>
            <a:off x="2859935" y="1063457"/>
            <a:ext cx="6647974" cy="923330"/>
          </a:xfrm>
          <a:prstGeom prst="rect">
            <a:avLst/>
          </a:prstGeom>
          <a:noFill/>
        </p:spPr>
        <p:txBody>
          <a:bodyPr wrap="none" lIns="91440" tIns="45720" rIns="91440" bIns="45720">
            <a:spAutoFit/>
          </a:bodyPr>
          <a:lstStyle/>
          <a:p>
            <a:pPr algn="ctr"/>
            <a:r>
              <a:rPr lang="zh-CN" altLang="en-US" sz="5400" b="1" spc="200" dirty="0" smtClean="0">
                <a:ln w="29210">
                  <a:solidFill>
                    <a:schemeClr val="accent3">
                      <a:tint val="10000"/>
                    </a:schemeClr>
                  </a:solidFill>
                </a:ln>
                <a:solidFill>
                  <a:srgbClr val="00B050">
                    <a:alpha val="50000"/>
                  </a:srgbClr>
                </a:solidFill>
                <a:effectLst>
                  <a:innerShdw blurRad="50800" dist="50800" dir="8100000">
                    <a:srgbClr val="7D7D7D">
                      <a:alpha val="73000"/>
                    </a:srgbClr>
                  </a:innerShdw>
                </a:effectLst>
              </a:rPr>
              <a:t>预防性维护的重要性</a:t>
            </a:r>
            <a:endParaRPr lang="zh-CN" altLang="en-US" sz="5400" b="1" cap="none" spc="200" dirty="0">
              <a:ln w="29210">
                <a:solidFill>
                  <a:schemeClr val="accent3">
                    <a:tint val="10000"/>
                  </a:schemeClr>
                </a:solidFill>
              </a:ln>
              <a:solidFill>
                <a:srgbClr val="00B050">
                  <a:alpha val="50000"/>
                </a:srgbClr>
              </a:solidFill>
              <a:effectLst>
                <a:innerShdw blurRad="50800" dist="50800" dir="8100000">
                  <a:srgbClr val="7D7D7D">
                    <a:alpha val="73000"/>
                  </a:srgbClr>
                </a:innerShdw>
              </a:effectLst>
            </a:endParaRPr>
          </a:p>
        </p:txBody>
      </p:sp>
    </p:spTree>
    <p:extLst>
      <p:ext uri="{BB962C8B-B14F-4D97-AF65-F5344CB8AC3E}">
        <p14:creationId xmlns:p14="http://schemas.microsoft.com/office/powerpoint/2010/main" val="3080471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smtClean="0"/>
              <a:t>预防性维护例子</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7" name="TextBox 6"/>
          <p:cNvSpPr txBox="1"/>
          <p:nvPr/>
        </p:nvSpPr>
        <p:spPr>
          <a:xfrm>
            <a:off x="937260" y="1303020"/>
            <a:ext cx="9387840" cy="1200329"/>
          </a:xfrm>
          <a:prstGeom prst="rect">
            <a:avLst/>
          </a:prstGeom>
          <a:noFill/>
        </p:spPr>
        <p:txBody>
          <a:bodyPr wrap="square" rtlCol="0">
            <a:spAutoFit/>
          </a:bodyPr>
          <a:lstStyle/>
          <a:p>
            <a:r>
              <a:rPr lang="zh-CN" altLang="en-US" dirty="0" smtClean="0"/>
              <a:t>红外热像仪</a:t>
            </a:r>
            <a:endParaRPr lang="en-US" altLang="zh-CN" dirty="0" smtClean="0"/>
          </a:p>
          <a:p>
            <a:endParaRPr lang="en-US" altLang="zh-CN" dirty="0" smtClean="0"/>
          </a:p>
          <a:p>
            <a:r>
              <a:rPr lang="zh-CN" altLang="en-US" dirty="0" smtClean="0"/>
              <a:t>案例：空气断路器异常</a:t>
            </a:r>
            <a:endParaRPr lang="en-US" altLang="zh-CN" dirty="0" smtClean="0"/>
          </a:p>
          <a:p>
            <a:r>
              <a:rPr lang="zh-CN" altLang="en-US" dirty="0" smtClean="0"/>
              <a:t>以下显示两个不同的断路器之间的温度差，可能是接触不良引起的异常</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 y="2503349"/>
            <a:ext cx="6202680" cy="196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82040" y="4709160"/>
            <a:ext cx="7406640" cy="646331"/>
          </a:xfrm>
          <a:prstGeom prst="rect">
            <a:avLst/>
          </a:prstGeom>
          <a:noFill/>
        </p:spPr>
        <p:txBody>
          <a:bodyPr wrap="square" rtlCol="0">
            <a:spAutoFit/>
          </a:bodyPr>
          <a:lstStyle/>
          <a:p>
            <a:r>
              <a:rPr lang="zh-CN" altLang="en-US" smtClean="0"/>
              <a:t>过载的端子接口。显示不同的温度情况，表明其中一个端子负载过大，有潜在的危险</a:t>
            </a:r>
            <a:endParaRPr lang="zh-CN" altLang="en-US"/>
          </a:p>
        </p:txBody>
      </p:sp>
    </p:spTree>
    <p:extLst>
      <p:ext uri="{BB962C8B-B14F-4D97-AF65-F5344CB8AC3E}">
        <p14:creationId xmlns:p14="http://schemas.microsoft.com/office/powerpoint/2010/main" val="2397385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a:t>
            </a:r>
            <a:r>
              <a:rPr lang="zh-CN" altLang="en-US" dirty="0" smtClean="0"/>
              <a:t>软件维护占比</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5" name="矩形 4"/>
          <p:cNvSpPr/>
          <p:nvPr/>
        </p:nvSpPr>
        <p:spPr>
          <a:xfrm>
            <a:off x="1430215" y="2329851"/>
            <a:ext cx="3326423" cy="2585323"/>
          </a:xfrm>
          <a:prstGeom prst="rect">
            <a:avLst/>
          </a:prstGeom>
        </p:spPr>
        <p:txBody>
          <a:bodyPr wrap="square">
            <a:spAutoFit/>
          </a:bodyPr>
          <a:lstStyle/>
          <a:p>
            <a:pPr>
              <a:defRPr/>
            </a:pPr>
            <a:r>
              <a:rPr lang="zh-CN" altLang="en-US" dirty="0">
                <a:latin typeface="+mn-ea"/>
              </a:rPr>
              <a:t>从上述关于软件维护的定义不难看出，软件维护绝不仅限于纠正使用中发现的错误，事实上在全部维护活动中一半以上是完善性维护。</a:t>
            </a:r>
            <a:endParaRPr lang="en-US" altLang="zh-CN" dirty="0">
              <a:latin typeface="+mn-ea"/>
            </a:endParaRPr>
          </a:p>
          <a:p>
            <a:pPr>
              <a:defRPr/>
            </a:pPr>
            <a:r>
              <a:rPr lang="zh-CN" altLang="en-US" dirty="0">
                <a:solidFill>
                  <a:srgbClr val="FF0000"/>
                </a:solidFill>
                <a:latin typeface="+mn-ea"/>
              </a:rPr>
              <a:t>应该注意</a:t>
            </a:r>
            <a:r>
              <a:rPr lang="zh-CN" altLang="en-US" dirty="0">
                <a:latin typeface="+mn-ea"/>
              </a:rPr>
              <a:t>，上述</a:t>
            </a:r>
            <a:r>
              <a:rPr lang="en-US" altLang="zh-CN" dirty="0">
                <a:latin typeface="+mn-ea"/>
              </a:rPr>
              <a:t>4</a:t>
            </a:r>
            <a:r>
              <a:rPr lang="zh-CN" altLang="en-US" dirty="0">
                <a:latin typeface="+mn-ea"/>
              </a:rPr>
              <a:t>类维护活动都必须应用于整个软件配置，维护软件文档和维护软件的可执行代码是同样重要的。</a:t>
            </a:r>
          </a:p>
        </p:txBody>
      </p:sp>
      <p:graphicFrame>
        <p:nvGraphicFramePr>
          <p:cNvPr id="6" name="图表 5"/>
          <p:cNvGraphicFramePr/>
          <p:nvPr>
            <p:extLst>
              <p:ext uri="{D42A27DB-BD31-4B8C-83A1-F6EECF244321}">
                <p14:modId xmlns:p14="http://schemas.microsoft.com/office/powerpoint/2010/main" val="412259918"/>
              </p:ext>
            </p:extLst>
          </p:nvPr>
        </p:nvGraphicFramePr>
        <p:xfrm>
          <a:off x="5595375" y="2022596"/>
          <a:ext cx="5274310" cy="3076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p:cNvGraphicFramePr/>
          <p:nvPr>
            <p:extLst>
              <p:ext uri="{D42A27DB-BD31-4B8C-83A1-F6EECF244321}">
                <p14:modId xmlns:p14="http://schemas.microsoft.com/office/powerpoint/2010/main" val="3912054498"/>
              </p:ext>
            </p:extLst>
          </p:nvPr>
        </p:nvGraphicFramePr>
        <p:xfrm>
          <a:off x="6492191" y="1846750"/>
          <a:ext cx="5274310" cy="307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8055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联系 5"/>
          <p:cNvSpPr/>
          <p:nvPr/>
        </p:nvSpPr>
        <p:spPr>
          <a:xfrm flipH="1">
            <a:off x="2411730" y="4011631"/>
            <a:ext cx="434340" cy="3352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TextBox 4"/>
          <p:cNvSpPr txBox="1"/>
          <p:nvPr/>
        </p:nvSpPr>
        <p:spPr>
          <a:xfrm>
            <a:off x="624840" y="3689835"/>
            <a:ext cx="8488680" cy="646331"/>
          </a:xfrm>
          <a:prstGeom prst="rect">
            <a:avLst/>
          </a:prstGeom>
          <a:noFill/>
        </p:spPr>
        <p:txBody>
          <a:bodyPr wrap="square" rtlCol="0">
            <a:spAutoFit/>
          </a:bodyPr>
          <a:lstStyle/>
          <a:p>
            <a:r>
              <a:rPr lang="en-US" altLang="zh-CN" dirty="0" smtClean="0"/>
              <a:t>2.   </a:t>
            </a:r>
            <a:r>
              <a:rPr lang="zh-CN" altLang="en-US" dirty="0" smtClean="0"/>
              <a:t>因计算机硬件和软件的变化而做出的修改软件的过程称为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2" name="TextBox 11"/>
          <p:cNvSpPr txBox="1"/>
          <p:nvPr/>
        </p:nvSpPr>
        <p:spPr>
          <a:xfrm>
            <a:off x="708660" y="1638300"/>
            <a:ext cx="8488680" cy="369332"/>
          </a:xfrm>
          <a:prstGeom prst="rect">
            <a:avLst/>
          </a:prstGeom>
          <a:noFill/>
        </p:spPr>
        <p:txBody>
          <a:bodyPr wrap="square" rtlCol="0">
            <a:spAutoFit/>
          </a:bodyPr>
          <a:lstStyle/>
          <a:p>
            <a:r>
              <a:rPr lang="en-US" altLang="zh-CN" dirty="0" smtClean="0"/>
              <a:t>1.   </a:t>
            </a:r>
            <a:r>
              <a:rPr lang="zh-CN" altLang="en-US" dirty="0" smtClean="0"/>
              <a:t>软件维护有哪四种维护</a:t>
            </a:r>
            <a:endParaRPr lang="en-US" altLang="zh-CN" dirty="0" smtClean="0"/>
          </a:p>
        </p:txBody>
      </p:sp>
      <p:sp>
        <p:nvSpPr>
          <p:cNvPr id="13" name="TextBox 12"/>
          <p:cNvSpPr txBox="1"/>
          <p:nvPr/>
        </p:nvSpPr>
        <p:spPr>
          <a:xfrm>
            <a:off x="762000" y="2323624"/>
            <a:ext cx="8488680" cy="369332"/>
          </a:xfrm>
          <a:prstGeom prst="rect">
            <a:avLst/>
          </a:prstGeom>
          <a:noFill/>
        </p:spPr>
        <p:txBody>
          <a:bodyPr wrap="square" rtlCol="0">
            <a:spAutoFit/>
          </a:bodyPr>
          <a:lstStyle/>
          <a:p>
            <a:r>
              <a:rPr lang="zh-CN" altLang="en-US" dirty="0" smtClean="0"/>
              <a:t>改正性维护  适应性维护  完善性维护  预防性维护</a:t>
            </a:r>
            <a:endParaRPr lang="en-US" altLang="zh-CN" dirty="0" smtClean="0"/>
          </a:p>
        </p:txBody>
      </p:sp>
    </p:spTree>
    <p:extLst>
      <p:ext uri="{BB962C8B-B14F-4D97-AF65-F5344CB8AC3E}">
        <p14:creationId xmlns:p14="http://schemas.microsoft.com/office/powerpoint/2010/main" val="33558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4274820" y="4052471"/>
            <a:ext cx="495300" cy="3581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41720" y="2148840"/>
            <a:ext cx="396240" cy="327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8" name="TextBox 7"/>
          <p:cNvSpPr txBox="1"/>
          <p:nvPr/>
        </p:nvSpPr>
        <p:spPr>
          <a:xfrm>
            <a:off x="670560" y="1830169"/>
            <a:ext cx="8488680" cy="646331"/>
          </a:xfrm>
          <a:prstGeom prst="rect">
            <a:avLst/>
          </a:prstGeom>
          <a:noFill/>
        </p:spPr>
        <p:txBody>
          <a:bodyPr wrap="square" rtlCol="0">
            <a:spAutoFit/>
          </a:bodyPr>
          <a:lstStyle/>
          <a:p>
            <a:r>
              <a:rPr lang="en-US" altLang="zh-CN" dirty="0" smtClean="0"/>
              <a:t>3.  </a:t>
            </a:r>
            <a:r>
              <a:rPr lang="zh-CN" altLang="en-US" dirty="0" smtClean="0"/>
              <a:t> 为了提高软件的可维护性或可靠性而对软件进行的修改称为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0" name="TextBox 9"/>
          <p:cNvSpPr txBox="1"/>
          <p:nvPr/>
        </p:nvSpPr>
        <p:spPr>
          <a:xfrm>
            <a:off x="670560" y="3764280"/>
            <a:ext cx="8488680" cy="646331"/>
          </a:xfrm>
          <a:prstGeom prst="rect">
            <a:avLst/>
          </a:prstGeom>
          <a:noFill/>
        </p:spPr>
        <p:txBody>
          <a:bodyPr wrap="square" rtlCol="0">
            <a:spAutoFit/>
          </a:bodyPr>
          <a:lstStyle/>
          <a:p>
            <a:r>
              <a:rPr lang="en-US" altLang="zh-CN" dirty="0" smtClean="0"/>
              <a:t>4.   </a:t>
            </a:r>
            <a:r>
              <a:rPr lang="zh-CN" altLang="en-US" dirty="0" smtClean="0"/>
              <a:t>软件维护的过程中占比最大的是</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Tree>
    <p:extLst>
      <p:ext uri="{BB962C8B-B14F-4D97-AF65-F5344CB8AC3E}">
        <p14:creationId xmlns:p14="http://schemas.microsoft.com/office/powerpoint/2010/main" val="69828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 xmlns:a16="http://schemas.microsoft.com/office/drawing/2014/main"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软件维护的特点</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Characteristics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 xmlns:a16="http://schemas.microsoft.com/office/drawing/2014/main"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774978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12023" y="1061328"/>
            <a:ext cx="5424488" cy="656792"/>
          </a:xfrm>
        </p:spPr>
        <p:txBody>
          <a:bodyPr>
            <a:normAutofit/>
          </a:bodyPr>
          <a:lstStyle/>
          <a:p>
            <a:pPr algn="ctr"/>
            <a:r>
              <a:rPr lang="zh-CN" altLang="en-US" sz="4000" dirty="0" smtClean="0"/>
              <a:t>维护</a:t>
            </a:r>
            <a:endParaRPr lang="zh-CN" altLang="en-US" sz="4000" dirty="0"/>
          </a:p>
        </p:txBody>
      </p:sp>
      <p:sp>
        <p:nvSpPr>
          <p:cNvPr id="4" name="文本占位符 3"/>
          <p:cNvSpPr>
            <a:spLocks noGrp="1"/>
          </p:cNvSpPr>
          <p:nvPr>
            <p:ph type="body" idx="1"/>
          </p:nvPr>
        </p:nvSpPr>
        <p:spPr>
          <a:xfrm>
            <a:off x="2561491" y="1946722"/>
            <a:ext cx="5676901" cy="3724315"/>
          </a:xfrm>
        </p:spPr>
        <p:txBody>
          <a:bodyPr>
            <a:normAutofit fontScale="32500" lnSpcReduction="20000"/>
          </a:bodyPr>
          <a:lstStyle/>
          <a:p>
            <a:pPr>
              <a:lnSpc>
                <a:spcPts val="3000"/>
              </a:lnSpc>
              <a:defRPr/>
            </a:pPr>
            <a:r>
              <a:rPr lang="en-US" altLang="zh-CN" sz="4900" dirty="0"/>
              <a:t> </a:t>
            </a:r>
            <a:r>
              <a:rPr lang="en-US" altLang="zh-CN" sz="4900" dirty="0" smtClean="0"/>
              <a:t>       </a:t>
            </a:r>
            <a:r>
              <a:rPr lang="zh-CN" altLang="en-US" sz="4900" dirty="0" smtClean="0"/>
              <a:t>在</a:t>
            </a:r>
            <a:r>
              <a:rPr lang="zh-CN" altLang="en-US" sz="4900" dirty="0"/>
              <a:t>软件产品被开发出来并交付用户使用之后，就进入了软件的运行维护阶段。这个阶段是软件生命周期的最后一个阶段，其基本任务是保证软件在一个相当长的时期能够正常运行。</a:t>
            </a:r>
            <a:endParaRPr lang="en-US" altLang="zh-CN" sz="4900" dirty="0"/>
          </a:p>
          <a:p>
            <a:pPr>
              <a:lnSpc>
                <a:spcPts val="3000"/>
              </a:lnSpc>
              <a:defRPr/>
            </a:pPr>
            <a:r>
              <a:rPr lang="en-US" altLang="zh-CN" sz="4900" dirty="0">
                <a:latin typeface="+mn-ea"/>
              </a:rPr>
              <a:t> </a:t>
            </a:r>
            <a:r>
              <a:rPr lang="en-US" altLang="zh-CN" sz="4900" dirty="0" smtClean="0">
                <a:latin typeface="+mn-ea"/>
              </a:rPr>
              <a:t>       </a:t>
            </a:r>
            <a:r>
              <a:rPr lang="zh-CN" altLang="en-US" sz="4900" dirty="0" smtClean="0">
                <a:latin typeface="+mn-ea"/>
              </a:rPr>
              <a:t>软件维护</a:t>
            </a:r>
            <a:r>
              <a:rPr lang="zh-CN" altLang="en-US" sz="4900" dirty="0">
                <a:latin typeface="+mn-ea"/>
              </a:rPr>
              <a:t>需要的工作量很大，平均说来，大型软件的维护成本高达开发成本的</a:t>
            </a:r>
            <a:r>
              <a:rPr lang="en-US" altLang="zh-CN" sz="4900" dirty="0">
                <a:latin typeface="+mn-ea"/>
              </a:rPr>
              <a:t>4</a:t>
            </a:r>
            <a:r>
              <a:rPr lang="zh-CN" altLang="en-US" sz="4900" dirty="0">
                <a:latin typeface="+mn-ea"/>
              </a:rPr>
              <a:t>倍左右。</a:t>
            </a:r>
            <a:endParaRPr lang="en-US" altLang="zh-CN" sz="4900" dirty="0">
              <a:latin typeface="+mn-ea"/>
            </a:endParaRPr>
          </a:p>
          <a:p>
            <a:pPr>
              <a:lnSpc>
                <a:spcPts val="3000"/>
              </a:lnSpc>
              <a:defRPr/>
            </a:pPr>
            <a:r>
              <a:rPr lang="zh-CN" altLang="en-US" sz="4900" dirty="0" smtClean="0">
                <a:latin typeface="+mn-ea"/>
              </a:rPr>
              <a:t>        软件工程</a:t>
            </a:r>
            <a:r>
              <a:rPr lang="zh-CN" altLang="en-US" sz="4900" dirty="0">
                <a:latin typeface="+mn-ea"/>
              </a:rPr>
              <a:t>的主要目的就是要提高软件的可维护性，减少软件维护所需要的工作量，降低软件系统的总成本。</a:t>
            </a:r>
          </a:p>
          <a:p>
            <a:endParaRPr lang="zh-CN" altLang="en-US" dirty="0"/>
          </a:p>
        </p:txBody>
      </p:sp>
    </p:spTree>
    <p:extLst>
      <p:ext uri="{BB962C8B-B14F-4D97-AF65-F5344CB8AC3E}">
        <p14:creationId xmlns:p14="http://schemas.microsoft.com/office/powerpoint/2010/main" val="3534444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软件维护的特点</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TextBox 4"/>
          <p:cNvSpPr txBox="1"/>
          <p:nvPr/>
        </p:nvSpPr>
        <p:spPr>
          <a:xfrm>
            <a:off x="2268415" y="2233246"/>
            <a:ext cx="7069016" cy="2554545"/>
          </a:xfrm>
          <a:prstGeom prst="rect">
            <a:avLst/>
          </a:prstGeom>
          <a:noFill/>
        </p:spPr>
        <p:txBody>
          <a:bodyPr wrap="square" rtlCol="0">
            <a:spAutoFit/>
          </a:bodyPr>
          <a:lstStyle/>
          <a:p>
            <a:r>
              <a:rPr lang="zh-CN" altLang="en-US" sz="3200" dirty="0" smtClean="0"/>
              <a:t>在软件维护的过程中，工作量直接影响了软件维护的成本。因此应当考虑有哪些因素影响软件维护的工作量，相应应该采取什么维护策略，才能有效地维护软件并控制维护的成本。</a:t>
            </a:r>
            <a:endParaRPr lang="zh-CN" altLang="en-US" sz="3200" dirty="0"/>
          </a:p>
        </p:txBody>
      </p:sp>
    </p:spTree>
    <p:extLst>
      <p:ext uri="{BB962C8B-B14F-4D97-AF65-F5344CB8AC3E}">
        <p14:creationId xmlns:p14="http://schemas.microsoft.com/office/powerpoint/2010/main" val="1285511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矩形 4"/>
          <p:cNvSpPr/>
          <p:nvPr/>
        </p:nvSpPr>
        <p:spPr>
          <a:xfrm>
            <a:off x="3047999" y="2364856"/>
            <a:ext cx="6096000" cy="3367397"/>
          </a:xfrm>
          <a:prstGeom prst="rect">
            <a:avLst/>
          </a:prstGeom>
        </p:spPr>
        <p:txBody>
          <a:bodyPr>
            <a:spAutoFit/>
          </a:bodyPr>
          <a:lstStyle/>
          <a:p>
            <a:pPr>
              <a:lnSpc>
                <a:spcPct val="150000"/>
              </a:lnSpc>
              <a:defRPr/>
            </a:pPr>
            <a:r>
              <a:rPr lang="zh-CN" altLang="en-US" dirty="0">
                <a:latin typeface="+mn-ea"/>
              </a:rPr>
              <a:t> 如果软件配置的唯一成分是程序代码，那么维护活动从艰苦地评价程序代码开始，而且常常由于程序内部文档不足而使评价更困难，对于软件结构、全程数据结构、系统接口、性能和</a:t>
            </a:r>
            <a:r>
              <a:rPr lang="en-US" altLang="zh-CN" dirty="0">
                <a:latin typeface="+mn-ea"/>
              </a:rPr>
              <a:t>(</a:t>
            </a:r>
            <a:r>
              <a:rPr lang="zh-CN" altLang="en-US" dirty="0">
                <a:latin typeface="+mn-ea"/>
              </a:rPr>
              <a:t>或</a:t>
            </a:r>
            <a:r>
              <a:rPr lang="en-US" altLang="zh-CN" dirty="0">
                <a:latin typeface="+mn-ea"/>
              </a:rPr>
              <a:t>)</a:t>
            </a:r>
            <a:r>
              <a:rPr lang="zh-CN" altLang="en-US" dirty="0">
                <a:latin typeface="+mn-ea"/>
              </a:rPr>
              <a:t>设计约束等经常会产生误解，而且对程序代码所做的改动的后果也是难于估量的。</a:t>
            </a:r>
            <a:endParaRPr lang="en-US" altLang="zh-CN" dirty="0">
              <a:latin typeface="+mn-ea"/>
            </a:endParaRPr>
          </a:p>
          <a:p>
            <a:pPr>
              <a:lnSpc>
                <a:spcPct val="150000"/>
              </a:lnSpc>
              <a:defRPr/>
            </a:pPr>
            <a:r>
              <a:rPr lang="zh-CN" altLang="en-US" dirty="0">
                <a:latin typeface="+mn-ea"/>
              </a:rPr>
              <a:t>    </a:t>
            </a:r>
            <a:r>
              <a:rPr lang="zh-CN" altLang="en-US" dirty="0">
                <a:solidFill>
                  <a:srgbClr val="FF0000"/>
                </a:solidFill>
                <a:latin typeface="+mn-ea"/>
              </a:rPr>
              <a:t>非结构化维护</a:t>
            </a:r>
            <a:r>
              <a:rPr lang="zh-CN" altLang="en-US" dirty="0">
                <a:latin typeface="+mn-ea"/>
              </a:rPr>
              <a:t>需要付出很大代价</a:t>
            </a:r>
            <a:r>
              <a:rPr lang="en-US" altLang="zh-CN" dirty="0">
                <a:latin typeface="+mn-ea"/>
              </a:rPr>
              <a:t>(</a:t>
            </a:r>
            <a:r>
              <a:rPr lang="zh-CN" altLang="en-US" dirty="0">
                <a:latin typeface="+mn-ea"/>
              </a:rPr>
              <a:t>浪费精力并且遭受挫折的打击</a:t>
            </a:r>
            <a:r>
              <a:rPr lang="en-US" altLang="zh-CN" dirty="0">
                <a:latin typeface="+mn-ea"/>
              </a:rPr>
              <a:t>)</a:t>
            </a:r>
            <a:r>
              <a:rPr lang="zh-CN" altLang="en-US" dirty="0">
                <a:latin typeface="+mn-ea"/>
              </a:rPr>
              <a:t>，这种维护方式是没有使用良好定义的方法学开发出来的软件的必然结果。</a:t>
            </a:r>
            <a:endParaRPr lang="en-US" altLang="zh-CN" dirty="0">
              <a:latin typeface="+mn-ea"/>
            </a:endParaRPr>
          </a:p>
        </p:txBody>
      </p:sp>
      <p:sp>
        <p:nvSpPr>
          <p:cNvPr id="6" name="矩形 5"/>
          <p:cNvSpPr/>
          <p:nvPr/>
        </p:nvSpPr>
        <p:spPr>
          <a:xfrm>
            <a:off x="4135049" y="1410685"/>
            <a:ext cx="3570208"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非结构化维护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350301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a:t>
            </a:r>
            <a:r>
              <a:rPr lang="zh-CN" altLang="en-US" dirty="0"/>
              <a:t>结构化维护与非结构化维护差别巨大</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TextBox 4"/>
          <p:cNvSpPr txBox="1"/>
          <p:nvPr/>
        </p:nvSpPr>
        <p:spPr>
          <a:xfrm>
            <a:off x="849086" y="1326892"/>
            <a:ext cx="7921690" cy="461665"/>
          </a:xfrm>
          <a:prstGeom prst="rect">
            <a:avLst/>
          </a:prstGeom>
          <a:noFill/>
        </p:spPr>
        <p:txBody>
          <a:bodyPr wrap="square" rtlCol="0">
            <a:spAutoFit/>
          </a:bodyPr>
          <a:lstStyle/>
          <a:p>
            <a:r>
              <a:rPr lang="zh-CN" altLang="en-US" sz="2400" dirty="0" smtClean="0">
                <a:solidFill>
                  <a:srgbClr val="00B0F0"/>
                </a:solidFill>
              </a:rPr>
              <a:t>非结构化维护的起点是评价程序代码。步骤如下</a:t>
            </a:r>
            <a:endParaRPr lang="zh-CN" altLang="en-US" sz="2400" dirty="0">
              <a:solidFill>
                <a:srgbClr val="00B0F0"/>
              </a:solidFill>
            </a:endParaRPr>
          </a:p>
        </p:txBody>
      </p:sp>
      <p:sp>
        <p:nvSpPr>
          <p:cNvPr id="7" name="等腰三角形 6"/>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a:off x="933061" y="269344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933060" y="340256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933058" y="466997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933061" y="5396204"/>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933059" y="405571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071396" y="2131274"/>
            <a:ext cx="5281126" cy="369332"/>
          </a:xfrm>
          <a:prstGeom prst="rect">
            <a:avLst/>
          </a:prstGeom>
          <a:noFill/>
        </p:spPr>
        <p:txBody>
          <a:bodyPr wrap="square" rtlCol="0">
            <a:spAutoFit/>
          </a:bodyPr>
          <a:lstStyle/>
          <a:p>
            <a:r>
              <a:rPr lang="zh-CN" altLang="en-US" dirty="0" smtClean="0"/>
              <a:t>分析用户需求</a:t>
            </a:r>
            <a:endParaRPr lang="zh-CN" altLang="en-US" dirty="0"/>
          </a:p>
        </p:txBody>
      </p:sp>
      <p:sp>
        <p:nvSpPr>
          <p:cNvPr id="14" name="TextBox 13"/>
          <p:cNvSpPr txBox="1"/>
          <p:nvPr/>
        </p:nvSpPr>
        <p:spPr>
          <a:xfrm>
            <a:off x="2071396" y="3555749"/>
            <a:ext cx="5281126" cy="369332"/>
          </a:xfrm>
          <a:prstGeom prst="rect">
            <a:avLst/>
          </a:prstGeom>
          <a:noFill/>
        </p:spPr>
        <p:txBody>
          <a:bodyPr wrap="square" rtlCol="0">
            <a:spAutoFit/>
          </a:bodyPr>
          <a:lstStyle/>
          <a:p>
            <a:r>
              <a:rPr lang="zh-CN" altLang="en-US" dirty="0"/>
              <a:t>评价反馈</a:t>
            </a:r>
          </a:p>
        </p:txBody>
      </p:sp>
      <p:sp>
        <p:nvSpPr>
          <p:cNvPr id="15" name="TextBox 14"/>
          <p:cNvSpPr txBox="1"/>
          <p:nvPr/>
        </p:nvSpPr>
        <p:spPr>
          <a:xfrm>
            <a:off x="2071396" y="2846623"/>
            <a:ext cx="5281126" cy="369332"/>
          </a:xfrm>
          <a:prstGeom prst="rect">
            <a:avLst/>
          </a:prstGeom>
          <a:noFill/>
        </p:spPr>
        <p:txBody>
          <a:bodyPr wrap="square" rtlCol="0">
            <a:spAutoFit/>
          </a:bodyPr>
          <a:lstStyle/>
          <a:p>
            <a:r>
              <a:rPr lang="zh-CN" altLang="en-US" dirty="0"/>
              <a:t>代码评价</a:t>
            </a:r>
          </a:p>
        </p:txBody>
      </p:sp>
      <p:sp>
        <p:nvSpPr>
          <p:cNvPr id="16" name="TextBox 15"/>
          <p:cNvSpPr txBox="1"/>
          <p:nvPr/>
        </p:nvSpPr>
        <p:spPr>
          <a:xfrm>
            <a:off x="2049625" y="4823159"/>
            <a:ext cx="5281126" cy="369332"/>
          </a:xfrm>
          <a:prstGeom prst="rect">
            <a:avLst/>
          </a:prstGeom>
          <a:noFill/>
        </p:spPr>
        <p:txBody>
          <a:bodyPr wrap="square" rtlCol="0">
            <a:spAutoFit/>
          </a:bodyPr>
          <a:lstStyle/>
          <a:p>
            <a:r>
              <a:rPr lang="zh-CN" altLang="en-US" dirty="0" smtClean="0"/>
              <a:t>复查</a:t>
            </a:r>
            <a:endParaRPr lang="zh-CN" altLang="en-US" dirty="0"/>
          </a:p>
        </p:txBody>
      </p:sp>
      <p:sp>
        <p:nvSpPr>
          <p:cNvPr id="17" name="TextBox 16"/>
          <p:cNvSpPr txBox="1"/>
          <p:nvPr/>
        </p:nvSpPr>
        <p:spPr>
          <a:xfrm>
            <a:off x="2049625" y="4209680"/>
            <a:ext cx="5281126" cy="369332"/>
          </a:xfrm>
          <a:prstGeom prst="rect">
            <a:avLst/>
          </a:prstGeom>
          <a:noFill/>
        </p:spPr>
        <p:txBody>
          <a:bodyPr wrap="square" rtlCol="0">
            <a:spAutoFit/>
          </a:bodyPr>
          <a:lstStyle/>
          <a:p>
            <a:r>
              <a:rPr lang="zh-CN" altLang="en-US" dirty="0" smtClean="0"/>
              <a:t>重编程序</a:t>
            </a:r>
            <a:endParaRPr lang="zh-CN" altLang="en-US" dirty="0"/>
          </a:p>
        </p:txBody>
      </p:sp>
      <p:sp>
        <p:nvSpPr>
          <p:cNvPr id="19" name="TextBox 18"/>
          <p:cNvSpPr txBox="1"/>
          <p:nvPr/>
        </p:nvSpPr>
        <p:spPr>
          <a:xfrm>
            <a:off x="2049625" y="5549387"/>
            <a:ext cx="5281126" cy="369332"/>
          </a:xfrm>
          <a:prstGeom prst="rect">
            <a:avLst/>
          </a:prstGeom>
          <a:noFill/>
        </p:spPr>
        <p:txBody>
          <a:bodyPr wrap="square" rtlCol="0">
            <a:spAutoFit/>
          </a:bodyPr>
          <a:lstStyle/>
          <a:p>
            <a:r>
              <a:rPr lang="zh-CN" altLang="en-US" dirty="0" smtClean="0"/>
              <a:t>交付使用</a:t>
            </a:r>
            <a:endParaRPr lang="zh-CN" altLang="en-US" dirty="0"/>
          </a:p>
        </p:txBody>
      </p:sp>
    </p:spTree>
    <p:extLst>
      <p:ext uri="{BB962C8B-B14F-4D97-AF65-F5344CB8AC3E}">
        <p14:creationId xmlns:p14="http://schemas.microsoft.com/office/powerpoint/2010/main" val="38503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5" name="矩形 4"/>
          <p:cNvSpPr/>
          <p:nvPr/>
        </p:nvSpPr>
        <p:spPr>
          <a:xfrm>
            <a:off x="2426677" y="2180126"/>
            <a:ext cx="7200899" cy="5493812"/>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如果有一个完整的软件配置存在，那么维护工作从评价设计文档开始，确定软件重要的结构、性能以及接口等特点；估量要求的改动将带来的影响，并且计划实施途径。然后</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1.</a:t>
            </a:r>
            <a:r>
              <a:rPr lang="zh-CN" altLang="en-US" dirty="0" smtClean="0">
                <a:solidFill>
                  <a:prstClr val="black"/>
                </a:solidFill>
                <a:latin typeface="宋体" panose="02010600030101010101" pitchFamily="2" charset="-122"/>
                <a:ea typeface="宋体" pitchFamily="2" charset="-122"/>
              </a:rPr>
              <a:t>首先</a:t>
            </a:r>
            <a:r>
              <a:rPr lang="zh-CN" altLang="en-US" dirty="0">
                <a:solidFill>
                  <a:prstClr val="black"/>
                </a:solidFill>
                <a:latin typeface="宋体" panose="02010600030101010101" pitchFamily="2" charset="-122"/>
                <a:ea typeface="宋体" pitchFamily="2" charset="-122"/>
              </a:rPr>
              <a:t>，修改设计并且对所做的修改进行仔细复查</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2.</a:t>
            </a:r>
            <a:r>
              <a:rPr lang="zh-CN" altLang="en-US" dirty="0" smtClean="0">
                <a:solidFill>
                  <a:prstClr val="black"/>
                </a:solidFill>
                <a:latin typeface="宋体" panose="02010600030101010101" pitchFamily="2" charset="-122"/>
                <a:ea typeface="宋体" pitchFamily="2" charset="-122"/>
              </a:rPr>
              <a:t>然后</a:t>
            </a:r>
            <a:r>
              <a:rPr lang="zh-CN" altLang="en-US" dirty="0">
                <a:solidFill>
                  <a:prstClr val="black"/>
                </a:solidFill>
                <a:latin typeface="宋体" panose="02010600030101010101" pitchFamily="2" charset="-122"/>
                <a:ea typeface="宋体" pitchFamily="2" charset="-122"/>
              </a:rPr>
              <a:t>，编写相应的源程序代码</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3.</a:t>
            </a:r>
            <a:r>
              <a:rPr lang="zh-CN" altLang="en-US" dirty="0" smtClean="0">
                <a:solidFill>
                  <a:prstClr val="black"/>
                </a:solidFill>
                <a:latin typeface="宋体" panose="02010600030101010101" pitchFamily="2" charset="-122"/>
                <a:ea typeface="宋体" pitchFamily="2" charset="-122"/>
              </a:rPr>
              <a:t>接下来</a:t>
            </a:r>
            <a:r>
              <a:rPr lang="zh-CN" altLang="en-US" dirty="0">
                <a:solidFill>
                  <a:prstClr val="black"/>
                </a:solidFill>
                <a:latin typeface="宋体" panose="02010600030101010101" pitchFamily="2" charset="-122"/>
                <a:ea typeface="宋体" pitchFamily="2" charset="-122"/>
              </a:rPr>
              <a:t>，使用在测试说明书中包含的信息进行回归测试</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4.</a:t>
            </a:r>
            <a:r>
              <a:rPr lang="zh-CN" altLang="en-US" dirty="0" smtClean="0">
                <a:solidFill>
                  <a:prstClr val="black"/>
                </a:solidFill>
                <a:latin typeface="宋体" panose="02010600030101010101" pitchFamily="2" charset="-122"/>
                <a:ea typeface="宋体" pitchFamily="2" charset="-122"/>
              </a:rPr>
              <a:t>最后</a:t>
            </a:r>
            <a:r>
              <a:rPr lang="zh-CN" altLang="en-US" dirty="0">
                <a:solidFill>
                  <a:prstClr val="black"/>
                </a:solidFill>
                <a:latin typeface="宋体" panose="02010600030101010101" pitchFamily="2" charset="-122"/>
                <a:ea typeface="宋体" pitchFamily="2" charset="-122"/>
              </a:rPr>
              <a:t>，把修改后的软件再次交付使用。</a:t>
            </a:r>
            <a:endParaRPr lang="en-US" altLang="zh-CN" dirty="0">
              <a:solidFill>
                <a:prstClr val="black"/>
              </a:solidFill>
              <a:latin typeface="宋体" panose="02010600030101010101" pitchFamily="2" charset="-122"/>
              <a:ea typeface="宋体" pitchFamily="2" charset="-122"/>
            </a:endParaRPr>
          </a:p>
          <a:p>
            <a:pPr>
              <a:lnSpc>
                <a:spcPct val="150000"/>
              </a:lnSpc>
              <a:defRPr/>
            </a:pPr>
            <a:r>
              <a:rPr lang="zh-CN" altLang="en-US" dirty="0">
                <a:solidFill>
                  <a:prstClr val="black"/>
                </a:solidFill>
                <a:latin typeface="宋体" panose="02010600030101010101" pitchFamily="2" charset="-122"/>
                <a:ea typeface="宋体" pitchFamily="2" charset="-122"/>
              </a:rPr>
              <a:t>刚才描述的事件构成结构化维护，它是在软件开发的早期应用软件工程方法学的结果。虽然有了软件的完整配置并不能保证维护中没有问题，但是确实能减少精力的浪费并且能提高维护的总体质量。</a:t>
            </a:r>
            <a:endParaRPr lang="zh-CN" altLang="en-US" dirty="0">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1"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2450466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a:t>
            </a:r>
            <a:r>
              <a:rPr lang="zh-CN" altLang="en-US" dirty="0"/>
              <a:t>结构化维护与非结构化维护差别巨大</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p:sp>
        <p:nvSpPr>
          <p:cNvPr id="5" name="TextBox 4"/>
          <p:cNvSpPr txBox="1"/>
          <p:nvPr/>
        </p:nvSpPr>
        <p:spPr>
          <a:xfrm>
            <a:off x="849086" y="1326892"/>
            <a:ext cx="7921690" cy="461665"/>
          </a:xfrm>
          <a:prstGeom prst="rect">
            <a:avLst/>
          </a:prstGeom>
          <a:noFill/>
        </p:spPr>
        <p:txBody>
          <a:bodyPr wrap="square" rtlCol="0">
            <a:spAutoFit/>
          </a:bodyPr>
          <a:lstStyle/>
          <a:p>
            <a:r>
              <a:rPr lang="zh-CN" altLang="en-US" sz="2400" dirty="0" smtClean="0">
                <a:solidFill>
                  <a:srgbClr val="00B0F0"/>
                </a:solidFill>
              </a:rPr>
              <a:t>结构化维护的起点是评价设计文档。步骤如下</a:t>
            </a:r>
            <a:endParaRPr lang="zh-CN" altLang="en-US" sz="2400" dirty="0">
              <a:solidFill>
                <a:srgbClr val="00B0F0"/>
              </a:solidFill>
            </a:endParaRPr>
          </a:p>
        </p:txBody>
      </p:sp>
      <p:sp>
        <p:nvSpPr>
          <p:cNvPr id="10" name="等腰三角形 9"/>
          <p:cNvSpPr/>
          <p:nvPr/>
        </p:nvSpPr>
        <p:spPr>
          <a:xfrm rot="5400000">
            <a:off x="933058" y="466997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933061" y="5396204"/>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933059" y="405571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05070" y="2006082"/>
            <a:ext cx="6447452" cy="494524"/>
            <a:chOff x="905070" y="2006082"/>
            <a:chExt cx="6447452" cy="494524"/>
          </a:xfrm>
        </p:grpSpPr>
        <p:sp>
          <p:nvSpPr>
            <p:cNvPr id="7" name="等腰三角形 6"/>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071396" y="2131274"/>
              <a:ext cx="5281126" cy="369332"/>
            </a:xfrm>
            <a:prstGeom prst="rect">
              <a:avLst/>
            </a:prstGeom>
            <a:noFill/>
          </p:spPr>
          <p:txBody>
            <a:bodyPr wrap="square" rtlCol="0">
              <a:spAutoFit/>
            </a:bodyPr>
            <a:lstStyle/>
            <a:p>
              <a:r>
                <a:rPr lang="zh-CN" altLang="en-US" dirty="0" smtClean="0"/>
                <a:t>确定软件结构特点</a:t>
              </a:r>
              <a:r>
                <a:rPr lang="en-US" altLang="zh-CN" dirty="0" smtClean="0"/>
                <a:t>	</a:t>
              </a:r>
              <a:endParaRPr lang="zh-CN" altLang="en-US" dirty="0"/>
            </a:p>
          </p:txBody>
        </p:sp>
      </p:grpSp>
      <p:grpSp>
        <p:nvGrpSpPr>
          <p:cNvPr id="21" name="组合 20"/>
          <p:cNvGrpSpPr/>
          <p:nvPr/>
        </p:nvGrpSpPr>
        <p:grpSpPr>
          <a:xfrm>
            <a:off x="905069" y="3430557"/>
            <a:ext cx="6447453" cy="494524"/>
            <a:chOff x="905069" y="3430557"/>
            <a:chExt cx="6447453" cy="494524"/>
          </a:xfrm>
        </p:grpSpPr>
        <p:sp>
          <p:nvSpPr>
            <p:cNvPr id="9" name="等腰三角形 8"/>
            <p:cNvSpPr/>
            <p:nvPr/>
          </p:nvSpPr>
          <p:spPr>
            <a:xfrm rot="5400000">
              <a:off x="933060" y="340256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071396" y="3555749"/>
              <a:ext cx="5281126" cy="369332"/>
            </a:xfrm>
            <a:prstGeom prst="rect">
              <a:avLst/>
            </a:prstGeom>
            <a:noFill/>
          </p:spPr>
          <p:txBody>
            <a:bodyPr wrap="square" rtlCol="0">
              <a:spAutoFit/>
            </a:bodyPr>
            <a:lstStyle/>
            <a:p>
              <a:r>
                <a:rPr lang="zh-CN" altLang="en-US" dirty="0" smtClean="0"/>
                <a:t>接口特点分析</a:t>
              </a:r>
              <a:endParaRPr lang="zh-CN" altLang="en-US" dirty="0"/>
            </a:p>
          </p:txBody>
        </p:sp>
      </p:grpSp>
      <p:grpSp>
        <p:nvGrpSpPr>
          <p:cNvPr id="18" name="组合 17"/>
          <p:cNvGrpSpPr/>
          <p:nvPr/>
        </p:nvGrpSpPr>
        <p:grpSpPr>
          <a:xfrm>
            <a:off x="905070" y="2721431"/>
            <a:ext cx="6447452" cy="494524"/>
            <a:chOff x="905070" y="2721431"/>
            <a:chExt cx="6447452" cy="494524"/>
          </a:xfrm>
        </p:grpSpPr>
        <p:sp>
          <p:nvSpPr>
            <p:cNvPr id="8" name="等腰三角形 7"/>
            <p:cNvSpPr/>
            <p:nvPr/>
          </p:nvSpPr>
          <p:spPr>
            <a:xfrm rot="5400000">
              <a:off x="933061" y="269344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071396" y="2846623"/>
              <a:ext cx="5281126" cy="369332"/>
            </a:xfrm>
            <a:prstGeom prst="rect">
              <a:avLst/>
            </a:prstGeom>
            <a:noFill/>
          </p:spPr>
          <p:txBody>
            <a:bodyPr wrap="square" rtlCol="0">
              <a:spAutoFit/>
            </a:bodyPr>
            <a:lstStyle/>
            <a:p>
              <a:r>
                <a:rPr lang="zh-CN" altLang="en-US" dirty="0" smtClean="0"/>
                <a:t>性能特点分析</a:t>
              </a:r>
              <a:endParaRPr lang="zh-CN" altLang="en-US" dirty="0"/>
            </a:p>
          </p:txBody>
        </p:sp>
      </p:grpSp>
      <p:sp>
        <p:nvSpPr>
          <p:cNvPr id="16" name="TextBox 15"/>
          <p:cNvSpPr txBox="1"/>
          <p:nvPr/>
        </p:nvSpPr>
        <p:spPr>
          <a:xfrm>
            <a:off x="2049625" y="4823159"/>
            <a:ext cx="5281126" cy="369332"/>
          </a:xfrm>
          <a:prstGeom prst="rect">
            <a:avLst/>
          </a:prstGeom>
          <a:noFill/>
        </p:spPr>
        <p:txBody>
          <a:bodyPr wrap="square" rtlCol="0">
            <a:spAutoFit/>
          </a:bodyPr>
          <a:lstStyle/>
          <a:p>
            <a:r>
              <a:rPr lang="zh-CN" altLang="en-US" dirty="0" smtClean="0"/>
              <a:t>计划实施途径</a:t>
            </a:r>
            <a:endParaRPr lang="zh-CN" altLang="en-US" dirty="0"/>
          </a:p>
        </p:txBody>
      </p:sp>
      <p:sp>
        <p:nvSpPr>
          <p:cNvPr id="17" name="TextBox 16"/>
          <p:cNvSpPr txBox="1"/>
          <p:nvPr/>
        </p:nvSpPr>
        <p:spPr>
          <a:xfrm>
            <a:off x="2049625" y="4209680"/>
            <a:ext cx="5281126" cy="369332"/>
          </a:xfrm>
          <a:prstGeom prst="rect">
            <a:avLst/>
          </a:prstGeom>
          <a:noFill/>
        </p:spPr>
        <p:txBody>
          <a:bodyPr wrap="square" rtlCol="0">
            <a:spAutoFit/>
          </a:bodyPr>
          <a:lstStyle/>
          <a:p>
            <a:r>
              <a:rPr lang="zh-CN" altLang="en-US" dirty="0" smtClean="0"/>
              <a:t>估量改动带来的影响</a:t>
            </a:r>
            <a:endParaRPr lang="zh-CN" altLang="en-US" dirty="0"/>
          </a:p>
        </p:txBody>
      </p:sp>
      <p:sp>
        <p:nvSpPr>
          <p:cNvPr id="19" name="TextBox 18"/>
          <p:cNvSpPr txBox="1"/>
          <p:nvPr/>
        </p:nvSpPr>
        <p:spPr>
          <a:xfrm>
            <a:off x="2049625" y="5549387"/>
            <a:ext cx="5281126" cy="369332"/>
          </a:xfrm>
          <a:prstGeom prst="rect">
            <a:avLst/>
          </a:prstGeom>
          <a:noFill/>
        </p:spPr>
        <p:txBody>
          <a:bodyPr wrap="square" rtlCol="0">
            <a:spAutoFit/>
          </a:bodyPr>
          <a:lstStyle/>
          <a:p>
            <a:r>
              <a:rPr lang="zh-CN" altLang="en-US" dirty="0" smtClean="0"/>
              <a:t>修改设计并仔细复查</a:t>
            </a:r>
            <a:endParaRPr lang="zh-CN" altLang="en-US" dirty="0"/>
          </a:p>
        </p:txBody>
      </p:sp>
      <p:grpSp>
        <p:nvGrpSpPr>
          <p:cNvPr id="22" name="组合 21"/>
          <p:cNvGrpSpPr/>
          <p:nvPr/>
        </p:nvGrpSpPr>
        <p:grpSpPr>
          <a:xfrm>
            <a:off x="5547050" y="2036412"/>
            <a:ext cx="6447452" cy="494524"/>
            <a:chOff x="905070" y="2006082"/>
            <a:chExt cx="6447452" cy="494524"/>
          </a:xfrm>
        </p:grpSpPr>
        <p:sp>
          <p:nvSpPr>
            <p:cNvPr id="23" name="等腰三角形 22"/>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2071396" y="2131274"/>
              <a:ext cx="5281126" cy="369332"/>
            </a:xfrm>
            <a:prstGeom prst="rect">
              <a:avLst/>
            </a:prstGeom>
            <a:noFill/>
          </p:spPr>
          <p:txBody>
            <a:bodyPr wrap="square" rtlCol="0">
              <a:spAutoFit/>
            </a:bodyPr>
            <a:lstStyle/>
            <a:p>
              <a:r>
                <a:rPr lang="zh-CN" altLang="en-US" dirty="0" smtClean="0"/>
                <a:t>编写相应的源代码</a:t>
              </a:r>
              <a:r>
                <a:rPr lang="en-US" altLang="zh-CN" dirty="0" smtClean="0"/>
                <a:t>	</a:t>
              </a:r>
              <a:endParaRPr lang="zh-CN" altLang="en-US" dirty="0"/>
            </a:p>
          </p:txBody>
        </p:sp>
      </p:grpSp>
      <p:grpSp>
        <p:nvGrpSpPr>
          <p:cNvPr id="25" name="组合 24"/>
          <p:cNvGrpSpPr/>
          <p:nvPr/>
        </p:nvGrpSpPr>
        <p:grpSpPr>
          <a:xfrm>
            <a:off x="5547050" y="2846623"/>
            <a:ext cx="6447452" cy="494524"/>
            <a:chOff x="905070" y="2006082"/>
            <a:chExt cx="6447452" cy="494524"/>
          </a:xfrm>
        </p:grpSpPr>
        <p:sp>
          <p:nvSpPr>
            <p:cNvPr id="26" name="等腰三角形 25"/>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071396" y="2131274"/>
              <a:ext cx="5281126" cy="369332"/>
            </a:xfrm>
            <a:prstGeom prst="rect">
              <a:avLst/>
            </a:prstGeom>
            <a:noFill/>
          </p:spPr>
          <p:txBody>
            <a:bodyPr wrap="square" rtlCol="0">
              <a:spAutoFit/>
            </a:bodyPr>
            <a:lstStyle/>
            <a:p>
              <a:r>
                <a:rPr lang="zh-CN" altLang="en-US" dirty="0" smtClean="0"/>
                <a:t>进行回归测试</a:t>
              </a:r>
              <a:r>
                <a:rPr lang="en-US" altLang="zh-CN" dirty="0" smtClean="0"/>
                <a:t>	</a:t>
              </a:r>
              <a:endParaRPr lang="zh-CN" altLang="en-US" dirty="0"/>
            </a:p>
          </p:txBody>
        </p:sp>
      </p:grpSp>
      <p:grpSp>
        <p:nvGrpSpPr>
          <p:cNvPr id="28" name="组合 27"/>
          <p:cNvGrpSpPr/>
          <p:nvPr/>
        </p:nvGrpSpPr>
        <p:grpSpPr>
          <a:xfrm>
            <a:off x="5547049" y="3493153"/>
            <a:ext cx="6447452" cy="494524"/>
            <a:chOff x="905070" y="2006082"/>
            <a:chExt cx="6447452" cy="494524"/>
          </a:xfrm>
        </p:grpSpPr>
        <p:sp>
          <p:nvSpPr>
            <p:cNvPr id="29" name="等腰三角形 28"/>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071396" y="2131274"/>
              <a:ext cx="5281126" cy="369332"/>
            </a:xfrm>
            <a:prstGeom prst="rect">
              <a:avLst/>
            </a:prstGeom>
            <a:noFill/>
          </p:spPr>
          <p:txBody>
            <a:bodyPr wrap="square" rtlCol="0">
              <a:spAutoFit/>
            </a:bodyPr>
            <a:lstStyle/>
            <a:p>
              <a:r>
                <a:rPr lang="zh-CN" altLang="en-US" dirty="0" smtClean="0"/>
                <a:t>交付使用</a:t>
              </a:r>
              <a:r>
                <a:rPr lang="en-US" altLang="zh-CN" dirty="0" smtClean="0"/>
                <a:t>	</a:t>
              </a:r>
              <a:endParaRPr lang="zh-CN" altLang="en-US" dirty="0"/>
            </a:p>
          </p:txBody>
        </p:sp>
      </p:grpSp>
    </p:spTree>
    <p:extLst>
      <p:ext uri="{BB962C8B-B14F-4D97-AF65-F5344CB8AC3E}">
        <p14:creationId xmlns:p14="http://schemas.microsoft.com/office/powerpoint/2010/main" val="3672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5" name="矩形 4"/>
          <p:cNvSpPr/>
          <p:nvPr/>
        </p:nvSpPr>
        <p:spPr>
          <a:xfrm>
            <a:off x="2426677" y="2470272"/>
            <a:ext cx="7200899" cy="3000821"/>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非结构化维护和结构化维护差别巨大，前者维护的对象只是程序代码，而内部文档不足，导致维护需要付出很大代价。后者维护的对象是完整的软件配置，需要从设计文档评价开始，经过分析软件特点，估量修改带来的影响，再经过一系列修改步骤才开始编写相应源代码，这使得软件维护减少了精力的浪费，提高维护的总体质量。</a:t>
            </a: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2"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两者的区别</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3153765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0DC5A95-E130-46D4-A9F9-88FF5E4EA436}"/>
              </a:ext>
            </a:extLst>
          </p:cNvPr>
          <p:cNvSpPr>
            <a:spLocks noGrp="1"/>
          </p:cNvSpPr>
          <p:nvPr>
            <p:ph type="title"/>
          </p:nvPr>
        </p:nvSpPr>
        <p:spPr/>
        <p:txBody>
          <a:bodyPr/>
          <a:lstStyle/>
          <a:p>
            <a:r>
              <a:rPr lang="en-US" altLang="zh-CN" dirty="0" smtClean="0"/>
              <a:t>2.2</a:t>
            </a:r>
            <a:r>
              <a:rPr lang="zh-CN" altLang="en-US" dirty="0" smtClean="0"/>
              <a:t>软件维护的代价昂贵</a:t>
            </a:r>
            <a:endParaRPr lang="zh-CN" altLang="en-US" dirty="0"/>
          </a:p>
        </p:txBody>
      </p:sp>
      <p:sp>
        <p:nvSpPr>
          <p:cNvPr id="3" name="页脚占位符 2">
            <a:extLst>
              <a:ext uri="{FF2B5EF4-FFF2-40B4-BE49-F238E27FC236}">
                <a16:creationId xmlns="" xmlns:a16="http://schemas.microsoft.com/office/drawing/2014/main" id="{E491DCA5-0EF5-4202-9F1B-D8B03A9150D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3F8EA698-86FE-45DC-8F9C-5BF3F1079929}"/>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grpSp>
        <p:nvGrpSpPr>
          <p:cNvPr id="5" name="c24c738b-52cb-41c3-bf6b-54817b2dd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B8A714D9-8EED-438D-8714-A2E1FB3AFA6B}"/>
              </a:ext>
            </a:extLst>
          </p:cNvPr>
          <p:cNvGrpSpPr>
            <a:grpSpLocks noChangeAspect="1"/>
          </p:cNvGrpSpPr>
          <p:nvPr>
            <p:custDataLst>
              <p:tags r:id="rId1"/>
            </p:custDataLst>
          </p:nvPr>
        </p:nvGrpSpPr>
        <p:grpSpPr>
          <a:xfrm>
            <a:off x="673101" y="1608132"/>
            <a:ext cx="10845799" cy="4060835"/>
            <a:chOff x="673101" y="1608132"/>
            <a:chExt cx="10845799" cy="4060835"/>
          </a:xfrm>
        </p:grpSpPr>
        <p:grpSp>
          <p:nvGrpSpPr>
            <p:cNvPr id="6" name="íśḷidè">
              <a:extLst>
                <a:ext uri="{FF2B5EF4-FFF2-40B4-BE49-F238E27FC236}">
                  <a16:creationId xmlns="" xmlns:a16="http://schemas.microsoft.com/office/drawing/2014/main" id="{55523DCE-EDBD-4CA1-81A4-3BAC04279DF2}"/>
                </a:ext>
              </a:extLst>
            </p:cNvPr>
            <p:cNvGrpSpPr/>
            <p:nvPr/>
          </p:nvGrpSpPr>
          <p:grpSpPr>
            <a:xfrm>
              <a:off x="4309932" y="1608132"/>
              <a:ext cx="3572136" cy="4060835"/>
              <a:chOff x="4309931" y="1530271"/>
              <a:chExt cx="3572136" cy="4060835"/>
            </a:xfrm>
          </p:grpSpPr>
          <p:sp>
            <p:nvSpPr>
              <p:cNvPr id="15" name="îṩ1îďe">
                <a:extLst>
                  <a:ext uri="{FF2B5EF4-FFF2-40B4-BE49-F238E27FC236}">
                    <a16:creationId xmlns="" xmlns:a16="http://schemas.microsoft.com/office/drawing/2014/main" id="{0E7B3FCC-ADFD-4E7D-9DD4-E2E5FDA5C907}"/>
                  </a:ext>
                </a:extLst>
              </p:cNvPr>
              <p:cNvSpPr/>
              <p:nvPr/>
            </p:nvSpPr>
            <p:spPr>
              <a:xfrm rot="5073482">
                <a:off x="4726915" y="1974953"/>
                <a:ext cx="617011" cy="617011"/>
              </a:xfrm>
              <a:prstGeom prst="chord">
                <a:avLst>
                  <a:gd name="adj1" fmla="val 2700000"/>
                  <a:gd name="adj2" fmla="val 15064793"/>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isľïḋe">
                <a:extLst>
                  <a:ext uri="{FF2B5EF4-FFF2-40B4-BE49-F238E27FC236}">
                    <a16:creationId xmlns="" xmlns:a16="http://schemas.microsoft.com/office/drawing/2014/main" id="{D328DF0E-6DD5-49FA-9424-B5AAA51F0422}"/>
                  </a:ext>
                </a:extLst>
              </p:cNvPr>
              <p:cNvSpPr/>
              <p:nvPr/>
            </p:nvSpPr>
            <p:spPr>
              <a:xfrm>
                <a:off x="4309931" y="2018970"/>
                <a:ext cx="3572136" cy="3572136"/>
              </a:xfrm>
              <a:prstGeom prst="ellipse">
                <a:avLst/>
              </a:prstGeom>
              <a:noFill/>
              <a:ln w="1270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ïṥlïḋé">
                <a:extLst>
                  <a:ext uri="{FF2B5EF4-FFF2-40B4-BE49-F238E27FC236}">
                    <a16:creationId xmlns="" xmlns:a16="http://schemas.microsoft.com/office/drawing/2014/main" id="{2D22FED4-BCA2-4AFB-8DA7-DA7DD7C8B010}"/>
                  </a:ext>
                </a:extLst>
              </p:cNvPr>
              <p:cNvSpPr/>
              <p:nvPr/>
            </p:nvSpPr>
            <p:spPr>
              <a:xfrm>
                <a:off x="5860479" y="1814606"/>
                <a:ext cx="479840" cy="22213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îṥ1ídê">
                <a:extLst>
                  <a:ext uri="{FF2B5EF4-FFF2-40B4-BE49-F238E27FC236}">
                    <a16:creationId xmlns="" xmlns:a16="http://schemas.microsoft.com/office/drawing/2014/main" id="{A26AA731-97B4-44F5-A5C1-AD838EDA9905}"/>
                  </a:ext>
                </a:extLst>
              </p:cNvPr>
              <p:cNvSpPr/>
              <p:nvPr/>
            </p:nvSpPr>
            <p:spPr>
              <a:xfrm>
                <a:off x="5567245" y="1530271"/>
                <a:ext cx="1084081" cy="310991"/>
              </a:xfrm>
              <a:prstGeom prst="roundRect">
                <a:avLst>
                  <a:gd name="adj" fmla="val 50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9" name="îṥlïḑè">
                <a:extLst>
                  <a:ext uri="{FF2B5EF4-FFF2-40B4-BE49-F238E27FC236}">
                    <a16:creationId xmlns="" xmlns:a16="http://schemas.microsoft.com/office/drawing/2014/main" id="{7A76C39C-5B29-4504-826F-ECD8AA7B3B7D}"/>
                  </a:ext>
                </a:extLst>
              </p:cNvPr>
              <p:cNvGrpSpPr>
                <a:grpSpLocks/>
              </p:cNvGrpSpPr>
              <p:nvPr/>
            </p:nvGrpSpPr>
            <p:grpSpPr>
              <a:xfrm>
                <a:off x="4343398" y="2077927"/>
                <a:ext cx="3429001" cy="3428822"/>
                <a:chOff x="938213" y="1497013"/>
                <a:chExt cx="3724276" cy="3851276"/>
              </a:xfrm>
            </p:grpSpPr>
            <p:sp>
              <p:nvSpPr>
                <p:cNvPr id="23" name="iṡ1ïďê">
                  <a:extLst>
                    <a:ext uri="{FF2B5EF4-FFF2-40B4-BE49-F238E27FC236}">
                      <a16:creationId xmlns="" xmlns:a16="http://schemas.microsoft.com/office/drawing/2014/main" id="{7C64A6AA-91E7-45D2-B450-DA4929DEBC5B}"/>
                    </a:ext>
                  </a:extLst>
                </p:cNvPr>
                <p:cNvSpPr/>
                <p:nvPr/>
              </p:nvSpPr>
              <p:spPr bwMode="auto">
                <a:xfrm>
                  <a:off x="938213" y="1720851"/>
                  <a:ext cx="2155825" cy="3627438"/>
                </a:xfrm>
                <a:custGeom>
                  <a:avLst/>
                  <a:gdLst>
                    <a:gd name="T0" fmla="*/ 3482 w 3482"/>
                    <a:gd name="T1" fmla="*/ 5643 h 5867"/>
                    <a:gd name="T2" fmla="*/ 196 w 3482"/>
                    <a:gd name="T3" fmla="*/ 3167 h 5867"/>
                    <a:gd name="T4" fmla="*/ 2161 w 3482"/>
                    <a:gd name="T5" fmla="*/ 0 h 5867"/>
                    <a:gd name="T6" fmla="*/ 2509 w 3482"/>
                    <a:gd name="T7" fmla="*/ 1049 h 5867"/>
                    <a:gd name="T8" fmla="*/ 1365 w 3482"/>
                    <a:gd name="T9" fmla="*/ 3330 h 5867"/>
                    <a:gd name="T10" fmla="*/ 3328 w 3482"/>
                    <a:gd name="T11" fmla="*/ 4548 h 5867"/>
                    <a:gd name="T12" fmla="*/ 3482 w 3482"/>
                    <a:gd name="T13" fmla="*/ 5643 h 5867"/>
                  </a:gdLst>
                  <a:ahLst/>
                  <a:cxnLst>
                    <a:cxn ang="0">
                      <a:pos x="T0" y="T1"/>
                    </a:cxn>
                    <a:cxn ang="0">
                      <a:pos x="T2" y="T3"/>
                    </a:cxn>
                    <a:cxn ang="0">
                      <a:pos x="T4" y="T5"/>
                    </a:cxn>
                    <a:cxn ang="0">
                      <a:pos x="T6" y="T7"/>
                    </a:cxn>
                    <a:cxn ang="0">
                      <a:pos x="T8" y="T9"/>
                    </a:cxn>
                    <a:cxn ang="0">
                      <a:pos x="T10" y="T11"/>
                    </a:cxn>
                    <a:cxn ang="0">
                      <a:pos x="T12" y="T13"/>
                    </a:cxn>
                  </a:cxnLst>
                  <a:rect l="0" t="0" r="r" b="b"/>
                  <a:pathLst>
                    <a:path w="3482" h="5867">
                      <a:moveTo>
                        <a:pt x="3482" y="5643"/>
                      </a:moveTo>
                      <a:cubicBezTo>
                        <a:pt x="1891" y="5867"/>
                        <a:pt x="419" y="4758"/>
                        <a:pt x="196" y="3167"/>
                      </a:cubicBezTo>
                      <a:cubicBezTo>
                        <a:pt x="0" y="1775"/>
                        <a:pt x="827" y="442"/>
                        <a:pt x="2161" y="0"/>
                      </a:cubicBezTo>
                      <a:lnTo>
                        <a:pt x="2509" y="1049"/>
                      </a:lnTo>
                      <a:cubicBezTo>
                        <a:pt x="1564" y="1363"/>
                        <a:pt x="1051" y="2384"/>
                        <a:pt x="1365" y="3330"/>
                      </a:cubicBezTo>
                      <a:cubicBezTo>
                        <a:pt x="1639" y="4157"/>
                        <a:pt x="2465" y="4670"/>
                        <a:pt x="3328" y="4548"/>
                      </a:cubicBezTo>
                      <a:lnTo>
                        <a:pt x="3482" y="5643"/>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îšľïḋê">
                  <a:extLst>
                    <a:ext uri="{FF2B5EF4-FFF2-40B4-BE49-F238E27FC236}">
                      <a16:creationId xmlns="" xmlns:a16="http://schemas.microsoft.com/office/drawing/2014/main" id="{8B0FA099-A883-4187-9B1C-C4D0AD46B950}"/>
                    </a:ext>
                  </a:extLst>
                </p:cNvPr>
                <p:cNvSpPr/>
                <p:nvPr/>
              </p:nvSpPr>
              <p:spPr bwMode="auto">
                <a:xfrm>
                  <a:off x="2276476" y="1497013"/>
                  <a:ext cx="1903413" cy="1182688"/>
                </a:xfrm>
                <a:custGeom>
                  <a:avLst/>
                  <a:gdLst>
                    <a:gd name="T0" fmla="*/ 0 w 3074"/>
                    <a:gd name="T1" fmla="*/ 363 h 1914"/>
                    <a:gd name="T2" fmla="*/ 3074 w 3074"/>
                    <a:gd name="T3" fmla="*/ 1173 h 1914"/>
                    <a:gd name="T4" fmla="*/ 2254 w 3074"/>
                    <a:gd name="T5" fmla="*/ 1914 h 1914"/>
                    <a:gd name="T6" fmla="*/ 348 w 3074"/>
                    <a:gd name="T7" fmla="*/ 1412 h 1914"/>
                    <a:gd name="T8" fmla="*/ 0 w 3074"/>
                    <a:gd name="T9" fmla="*/ 363 h 1914"/>
                  </a:gdLst>
                  <a:ahLst/>
                  <a:cxnLst>
                    <a:cxn ang="0">
                      <a:pos x="T0" y="T1"/>
                    </a:cxn>
                    <a:cxn ang="0">
                      <a:pos x="T2" y="T3"/>
                    </a:cxn>
                    <a:cxn ang="0">
                      <a:pos x="T4" y="T5"/>
                    </a:cxn>
                    <a:cxn ang="0">
                      <a:pos x="T6" y="T7"/>
                    </a:cxn>
                    <a:cxn ang="0">
                      <a:pos x="T8" y="T9"/>
                    </a:cxn>
                  </a:cxnLst>
                  <a:rect l="0" t="0" r="r" b="b"/>
                  <a:pathLst>
                    <a:path w="3074" h="1914">
                      <a:moveTo>
                        <a:pt x="0" y="363"/>
                      </a:moveTo>
                      <a:cubicBezTo>
                        <a:pt x="1095" y="0"/>
                        <a:pt x="2300" y="318"/>
                        <a:pt x="3074" y="1173"/>
                      </a:cubicBezTo>
                      <a:lnTo>
                        <a:pt x="2254" y="1914"/>
                      </a:lnTo>
                      <a:cubicBezTo>
                        <a:pt x="1774" y="1384"/>
                        <a:pt x="1027" y="1187"/>
                        <a:pt x="348" y="1412"/>
                      </a:cubicBezTo>
                      <a:lnTo>
                        <a:pt x="0" y="363"/>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íṣḷïďè">
                  <a:extLst>
                    <a:ext uri="{FF2B5EF4-FFF2-40B4-BE49-F238E27FC236}">
                      <a16:creationId xmlns="" xmlns:a16="http://schemas.microsoft.com/office/drawing/2014/main" id="{B042BE6F-3369-4545-A55E-E694A196F671}"/>
                    </a:ext>
                  </a:extLst>
                </p:cNvPr>
                <p:cNvSpPr/>
                <p:nvPr/>
              </p:nvSpPr>
              <p:spPr bwMode="auto">
                <a:xfrm>
                  <a:off x="3671888" y="2220913"/>
                  <a:ext cx="950913" cy="1031875"/>
                </a:xfrm>
                <a:custGeom>
                  <a:avLst/>
                  <a:gdLst>
                    <a:gd name="T0" fmla="*/ 820 w 1536"/>
                    <a:gd name="T1" fmla="*/ 0 h 1669"/>
                    <a:gd name="T2" fmla="*/ 1536 w 1536"/>
                    <a:gd name="T3" fmla="*/ 1495 h 1669"/>
                    <a:gd name="T4" fmla="*/ 444 w 1536"/>
                    <a:gd name="T5" fmla="*/ 1669 h 1669"/>
                    <a:gd name="T6" fmla="*/ 0 w 1536"/>
                    <a:gd name="T7" fmla="*/ 741 h 1669"/>
                    <a:gd name="T8" fmla="*/ 820 w 1536"/>
                    <a:gd name="T9" fmla="*/ 0 h 1669"/>
                  </a:gdLst>
                  <a:ahLst/>
                  <a:cxnLst>
                    <a:cxn ang="0">
                      <a:pos x="T0" y="T1"/>
                    </a:cxn>
                    <a:cxn ang="0">
                      <a:pos x="T2" y="T3"/>
                    </a:cxn>
                    <a:cxn ang="0">
                      <a:pos x="T4" y="T5"/>
                    </a:cxn>
                    <a:cxn ang="0">
                      <a:pos x="T6" y="T7"/>
                    </a:cxn>
                    <a:cxn ang="0">
                      <a:pos x="T8" y="T9"/>
                    </a:cxn>
                  </a:cxnLst>
                  <a:rect l="0" t="0" r="r" b="b"/>
                  <a:pathLst>
                    <a:path w="1536" h="1669">
                      <a:moveTo>
                        <a:pt x="820" y="0"/>
                      </a:moveTo>
                      <a:cubicBezTo>
                        <a:pt x="1198" y="418"/>
                        <a:pt x="1447" y="938"/>
                        <a:pt x="1536" y="1495"/>
                      </a:cubicBezTo>
                      <a:lnTo>
                        <a:pt x="444" y="1669"/>
                      </a:lnTo>
                      <a:cubicBezTo>
                        <a:pt x="389" y="1323"/>
                        <a:pt x="235" y="1001"/>
                        <a:pt x="0" y="741"/>
                      </a:cubicBezTo>
                      <a:lnTo>
                        <a:pt x="820" y="0"/>
                      </a:lnTo>
                      <a:close/>
                    </a:path>
                  </a:pathLst>
                </a:custGeom>
                <a:solidFill>
                  <a:schemeClr val="accent1"/>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íṧ1îḋé">
                  <a:extLst>
                    <a:ext uri="{FF2B5EF4-FFF2-40B4-BE49-F238E27FC236}">
                      <a16:creationId xmlns="" xmlns:a16="http://schemas.microsoft.com/office/drawing/2014/main" id="{E99930D0-62DF-4168-B4A6-4943AED7C0B1}"/>
                    </a:ext>
                  </a:extLst>
                </p:cNvPr>
                <p:cNvSpPr/>
                <p:nvPr/>
              </p:nvSpPr>
              <p:spPr bwMode="auto">
                <a:xfrm>
                  <a:off x="3917951" y="3146426"/>
                  <a:ext cx="744538" cy="771525"/>
                </a:xfrm>
                <a:custGeom>
                  <a:avLst/>
                  <a:gdLst>
                    <a:gd name="T0" fmla="*/ 1138 w 1204"/>
                    <a:gd name="T1" fmla="*/ 0 h 1249"/>
                    <a:gd name="T2" fmla="*/ 1064 w 1204"/>
                    <a:gd name="T3" fmla="*/ 1249 h 1249"/>
                    <a:gd name="T4" fmla="*/ 0 w 1204"/>
                    <a:gd name="T5" fmla="*/ 948 h 1249"/>
                    <a:gd name="T6" fmla="*/ 46 w 1204"/>
                    <a:gd name="T7" fmla="*/ 174 h 1249"/>
                    <a:gd name="T8" fmla="*/ 1138 w 1204"/>
                    <a:gd name="T9" fmla="*/ 0 h 1249"/>
                  </a:gdLst>
                  <a:ahLst/>
                  <a:cxnLst>
                    <a:cxn ang="0">
                      <a:pos x="T0" y="T1"/>
                    </a:cxn>
                    <a:cxn ang="0">
                      <a:pos x="T2" y="T3"/>
                    </a:cxn>
                    <a:cxn ang="0">
                      <a:pos x="T4" y="T5"/>
                    </a:cxn>
                    <a:cxn ang="0">
                      <a:pos x="T6" y="T7"/>
                    </a:cxn>
                    <a:cxn ang="0">
                      <a:pos x="T8" y="T9"/>
                    </a:cxn>
                  </a:cxnLst>
                  <a:rect l="0" t="0" r="r" b="b"/>
                  <a:pathLst>
                    <a:path w="1204" h="1249">
                      <a:moveTo>
                        <a:pt x="1138" y="0"/>
                      </a:moveTo>
                      <a:cubicBezTo>
                        <a:pt x="1204" y="417"/>
                        <a:pt x="1179" y="843"/>
                        <a:pt x="1064" y="1249"/>
                      </a:cubicBezTo>
                      <a:lnTo>
                        <a:pt x="0" y="948"/>
                      </a:lnTo>
                      <a:cubicBezTo>
                        <a:pt x="71" y="696"/>
                        <a:pt x="87" y="432"/>
                        <a:pt x="46" y="174"/>
                      </a:cubicBezTo>
                      <a:lnTo>
                        <a:pt x="1138" y="0"/>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íṡ1ïḓe">
                  <a:extLst>
                    <a:ext uri="{FF2B5EF4-FFF2-40B4-BE49-F238E27FC236}">
                      <a16:creationId xmlns="" xmlns:a16="http://schemas.microsoft.com/office/drawing/2014/main" id="{1471919B-9EB1-4F36-BCBA-788CAD8963A4}"/>
                    </a:ext>
                  </a:extLst>
                </p:cNvPr>
                <p:cNvSpPr/>
                <p:nvPr/>
              </p:nvSpPr>
              <p:spPr bwMode="auto">
                <a:xfrm>
                  <a:off x="3448051" y="3732213"/>
                  <a:ext cx="1128713" cy="1208088"/>
                </a:xfrm>
                <a:custGeom>
                  <a:avLst/>
                  <a:gdLst>
                    <a:gd name="T0" fmla="*/ 1822 w 1822"/>
                    <a:gd name="T1" fmla="*/ 301 h 1954"/>
                    <a:gd name="T2" fmla="*/ 600 w 1822"/>
                    <a:gd name="T3" fmla="*/ 1954 h 1954"/>
                    <a:gd name="T4" fmla="*/ 0 w 1822"/>
                    <a:gd name="T5" fmla="*/ 1025 h 1954"/>
                    <a:gd name="T6" fmla="*/ 758 w 1822"/>
                    <a:gd name="T7" fmla="*/ 0 h 1954"/>
                    <a:gd name="T8" fmla="*/ 1822 w 1822"/>
                    <a:gd name="T9" fmla="*/ 301 h 1954"/>
                  </a:gdLst>
                  <a:ahLst/>
                  <a:cxnLst>
                    <a:cxn ang="0">
                      <a:pos x="T0" y="T1"/>
                    </a:cxn>
                    <a:cxn ang="0">
                      <a:pos x="T2" y="T3"/>
                    </a:cxn>
                    <a:cxn ang="0">
                      <a:pos x="T4" y="T5"/>
                    </a:cxn>
                    <a:cxn ang="0">
                      <a:pos x="T6" y="T7"/>
                    </a:cxn>
                    <a:cxn ang="0">
                      <a:pos x="T8" y="T9"/>
                    </a:cxn>
                  </a:cxnLst>
                  <a:rect l="0" t="0" r="r" b="b"/>
                  <a:pathLst>
                    <a:path w="1822" h="1954">
                      <a:moveTo>
                        <a:pt x="1822" y="301"/>
                      </a:moveTo>
                      <a:cubicBezTo>
                        <a:pt x="1629" y="982"/>
                        <a:pt x="1195" y="1570"/>
                        <a:pt x="600" y="1954"/>
                      </a:cubicBezTo>
                      <a:lnTo>
                        <a:pt x="0" y="1025"/>
                      </a:lnTo>
                      <a:cubicBezTo>
                        <a:pt x="369" y="787"/>
                        <a:pt x="639" y="422"/>
                        <a:pt x="758" y="0"/>
                      </a:cubicBezTo>
                      <a:lnTo>
                        <a:pt x="1822" y="301"/>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ïsľíḓè">
                  <a:extLst>
                    <a:ext uri="{FF2B5EF4-FFF2-40B4-BE49-F238E27FC236}">
                      <a16:creationId xmlns="" xmlns:a16="http://schemas.microsoft.com/office/drawing/2014/main" id="{F1268416-558D-40E0-AB7C-92E51078064C}"/>
                    </a:ext>
                  </a:extLst>
                </p:cNvPr>
                <p:cNvSpPr/>
                <p:nvPr/>
              </p:nvSpPr>
              <p:spPr bwMode="auto">
                <a:xfrm>
                  <a:off x="2998788" y="4365626"/>
                  <a:ext cx="820738" cy="844550"/>
                </a:xfrm>
                <a:custGeom>
                  <a:avLst/>
                  <a:gdLst>
                    <a:gd name="T0" fmla="*/ 1327 w 1327"/>
                    <a:gd name="T1" fmla="*/ 929 h 1365"/>
                    <a:gd name="T2" fmla="*/ 154 w 1327"/>
                    <a:gd name="T3" fmla="*/ 1365 h 1365"/>
                    <a:gd name="T4" fmla="*/ 0 w 1327"/>
                    <a:gd name="T5" fmla="*/ 270 h 1365"/>
                    <a:gd name="T6" fmla="*/ 727 w 1327"/>
                    <a:gd name="T7" fmla="*/ 0 h 1365"/>
                    <a:gd name="T8" fmla="*/ 1327 w 1327"/>
                    <a:gd name="T9" fmla="*/ 929 h 1365"/>
                  </a:gdLst>
                  <a:ahLst/>
                  <a:cxnLst>
                    <a:cxn ang="0">
                      <a:pos x="T0" y="T1"/>
                    </a:cxn>
                    <a:cxn ang="0">
                      <a:pos x="T2" y="T3"/>
                    </a:cxn>
                    <a:cxn ang="0">
                      <a:pos x="T4" y="T5"/>
                    </a:cxn>
                    <a:cxn ang="0">
                      <a:pos x="T6" y="T7"/>
                    </a:cxn>
                    <a:cxn ang="0">
                      <a:pos x="T8" y="T9"/>
                    </a:cxn>
                  </a:cxnLst>
                  <a:rect l="0" t="0" r="r" b="b"/>
                  <a:pathLst>
                    <a:path w="1327" h="1365">
                      <a:moveTo>
                        <a:pt x="1327" y="929"/>
                      </a:moveTo>
                      <a:cubicBezTo>
                        <a:pt x="972" y="1158"/>
                        <a:pt x="572" y="1306"/>
                        <a:pt x="154" y="1365"/>
                      </a:cubicBezTo>
                      <a:lnTo>
                        <a:pt x="0" y="270"/>
                      </a:lnTo>
                      <a:cubicBezTo>
                        <a:pt x="259" y="234"/>
                        <a:pt x="507" y="142"/>
                        <a:pt x="727" y="0"/>
                      </a:cubicBezTo>
                      <a:lnTo>
                        <a:pt x="1327" y="929"/>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ïşľïdé">
                <a:extLst>
                  <a:ext uri="{FF2B5EF4-FFF2-40B4-BE49-F238E27FC236}">
                    <a16:creationId xmlns="" xmlns:a16="http://schemas.microsoft.com/office/drawing/2014/main" id="{5E411831-F367-48FE-9659-39EEC9A8B2B5}"/>
                  </a:ext>
                </a:extLst>
              </p:cNvPr>
              <p:cNvGrpSpPr/>
              <p:nvPr/>
            </p:nvGrpSpPr>
            <p:grpSpPr>
              <a:xfrm rot="2298657">
                <a:off x="6282602" y="2392161"/>
                <a:ext cx="444295" cy="1785996"/>
                <a:chOff x="4399762" y="1186225"/>
                <a:chExt cx="348907" cy="1402551"/>
              </a:xfrm>
            </p:grpSpPr>
            <p:sp>
              <p:nvSpPr>
                <p:cNvPr id="21" name="islîḋè">
                  <a:extLst>
                    <a:ext uri="{FF2B5EF4-FFF2-40B4-BE49-F238E27FC236}">
                      <a16:creationId xmlns="" xmlns:a16="http://schemas.microsoft.com/office/drawing/2014/main" id="{FBC8E52E-C170-445B-A928-65BC9B97E645}"/>
                    </a:ext>
                  </a:extLst>
                </p:cNvPr>
                <p:cNvSpPr/>
                <p:nvPr/>
              </p:nvSpPr>
              <p:spPr>
                <a:xfrm>
                  <a:off x="4399762" y="2239869"/>
                  <a:ext cx="348907" cy="34890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îşlíḍé">
                  <a:extLst>
                    <a:ext uri="{FF2B5EF4-FFF2-40B4-BE49-F238E27FC236}">
                      <a16:creationId xmlns="" xmlns:a16="http://schemas.microsoft.com/office/drawing/2014/main" id="{DE8FE9FF-1459-4F9F-9199-0585527423B9}"/>
                    </a:ext>
                  </a:extLst>
                </p:cNvPr>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îṡlíḑè">
              <a:extLst>
                <a:ext uri="{FF2B5EF4-FFF2-40B4-BE49-F238E27FC236}">
                  <a16:creationId xmlns="" xmlns:a16="http://schemas.microsoft.com/office/drawing/2014/main" id="{0A666EE3-748F-436D-9546-2D33E8F21267}"/>
                </a:ext>
              </a:extLst>
            </p:cNvPr>
            <p:cNvSpPr txBox="1"/>
            <p:nvPr/>
          </p:nvSpPr>
          <p:spPr bwMode="auto">
            <a:xfrm>
              <a:off x="673101"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
          <p:nvSpPr>
            <p:cNvPr id="10" name="ísḻíḓé">
              <a:extLst>
                <a:ext uri="{FF2B5EF4-FFF2-40B4-BE49-F238E27FC236}">
                  <a16:creationId xmlns="" xmlns:a16="http://schemas.microsoft.com/office/drawing/2014/main" id="{F67BADBB-2C42-4D3C-92B2-01254D78C870}"/>
                </a:ext>
              </a:extLst>
            </p:cNvPr>
            <p:cNvSpPr txBox="1"/>
            <p:nvPr/>
          </p:nvSpPr>
          <p:spPr bwMode="auto">
            <a:xfrm>
              <a:off x="8208014"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smtClean="0"/>
                <a:t>无形的代价</a:t>
              </a:r>
              <a:endParaRPr lang="en-US" altLang="zh-CN" sz="2000" b="1" dirty="0"/>
            </a:p>
          </p:txBody>
        </p:sp>
        <p:sp>
          <p:nvSpPr>
            <p:cNvPr id="12" name="íšḻîdê">
              <a:extLst>
                <a:ext uri="{FF2B5EF4-FFF2-40B4-BE49-F238E27FC236}">
                  <a16:creationId xmlns="" xmlns:a16="http://schemas.microsoft.com/office/drawing/2014/main" id="{F0AAB25A-8CBA-459C-81EE-12B21CCC179A}"/>
                </a:ext>
              </a:extLst>
            </p:cNvPr>
            <p:cNvSpPr txBox="1"/>
            <p:nvPr/>
          </p:nvSpPr>
          <p:spPr bwMode="auto">
            <a:xfrm>
              <a:off x="673101" y="4145805"/>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smtClean="0"/>
                <a:t>生产率的代价</a:t>
              </a:r>
              <a:endParaRPr lang="en-US" altLang="zh-CN" sz="2000" b="1" dirty="0"/>
            </a:p>
          </p:txBody>
        </p:sp>
      </p:grpSp>
    </p:spTree>
    <p:extLst>
      <p:ext uri="{BB962C8B-B14F-4D97-AF65-F5344CB8AC3E}">
        <p14:creationId xmlns:p14="http://schemas.microsoft.com/office/powerpoint/2010/main" val="673278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lnSpc>
                <a:spcPct val="150000"/>
              </a:lnSpc>
              <a:defRPr/>
            </a:pPr>
            <a:r>
              <a:rPr lang="zh-CN" altLang="en-US" dirty="0" smtClean="0">
                <a:solidFill>
                  <a:prstClr val="black"/>
                </a:solidFill>
                <a:latin typeface="宋体" panose="02010600030101010101" pitchFamily="2" charset="-122"/>
                <a:ea typeface="宋体" pitchFamily="2" charset="-122"/>
              </a:rPr>
              <a:t>在过去的几十年中，软件维护的费用稳步上升。</a:t>
            </a:r>
            <a:r>
              <a:rPr lang="en-US" altLang="zh-CN" dirty="0" smtClean="0">
                <a:solidFill>
                  <a:prstClr val="black"/>
                </a:solidFill>
                <a:latin typeface="宋体" panose="02010600030101010101" pitchFamily="2" charset="-122"/>
                <a:ea typeface="宋体" pitchFamily="2" charset="-122"/>
              </a:rPr>
              <a:t>1970</a:t>
            </a:r>
            <a:r>
              <a:rPr lang="zh-CN" altLang="en-US" dirty="0" smtClean="0">
                <a:solidFill>
                  <a:prstClr val="black"/>
                </a:solidFill>
                <a:latin typeface="宋体" panose="02010600030101010101" pitchFamily="2" charset="-122"/>
                <a:ea typeface="宋体" pitchFamily="2" charset="-122"/>
              </a:rPr>
              <a:t>年用于维护已有软件的费用只有占软件总预</a:t>
            </a:r>
            <a:endParaRPr lang="zh-CN" altLang="en-US" dirty="0"/>
          </a:p>
          <a:p>
            <a:pPr>
              <a:lnSpc>
                <a:spcPct val="150000"/>
              </a:lnSpc>
              <a:defRPr/>
            </a:pPr>
            <a:r>
              <a:rPr lang="zh-CN" altLang="en-US" dirty="0" smtClean="0">
                <a:solidFill>
                  <a:prstClr val="black"/>
                </a:solidFill>
                <a:latin typeface="宋体" panose="02010600030101010101" pitchFamily="2" charset="-122"/>
                <a:ea typeface="宋体" pitchFamily="2" charset="-122"/>
              </a:rPr>
              <a:t>算的</a:t>
            </a:r>
            <a:r>
              <a:rPr lang="en-US" altLang="zh-CN" dirty="0" smtClean="0">
                <a:solidFill>
                  <a:prstClr val="black"/>
                </a:solidFill>
                <a:latin typeface="宋体" panose="02010600030101010101" pitchFamily="2" charset="-122"/>
                <a:ea typeface="宋体" pitchFamily="2" charset="-122"/>
              </a:rPr>
              <a:t>35%~40%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1980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40%~60%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1990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70%~80%</a:t>
            </a:r>
            <a:r>
              <a:rPr lang="zh-CN" altLang="en-US" dirty="0" smtClean="0">
                <a:solidFill>
                  <a:prstClr val="black"/>
                </a:solidFill>
                <a:latin typeface="宋体" panose="02010600030101010101" pitchFamily="2" charset="-122"/>
                <a:ea typeface="宋体" pitchFamily="2" charset="-122"/>
              </a:rPr>
              <a:t>。</a:t>
            </a: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1" name="Picture 13" descr="C:\Users\Admin\AppData\Roaming\Tencent\Users\2439981497\QQ\WinTemp\RichOle\~P62Q8U%Y{VOH4`PNZJZAZ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884" y="1776969"/>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Tree>
    <p:extLst>
      <p:ext uri="{BB962C8B-B14F-4D97-AF65-F5344CB8AC3E}">
        <p14:creationId xmlns:p14="http://schemas.microsoft.com/office/powerpoint/2010/main" val="2346264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a:t>无</a:t>
            </a:r>
            <a:r>
              <a:rPr lang="zh-CN" altLang="en-US" sz="2000" b="1" dirty="0" smtClean="0"/>
              <a:t>形的代价</a:t>
            </a:r>
            <a:endParaRPr lang="en-US" altLang="zh-CN" sz="2000" b="1" dirty="0"/>
          </a:p>
        </p:txBody>
      </p:sp>
      <p:sp>
        <p:nvSpPr>
          <p:cNvPr id="13" name="文本框 4"/>
          <p:cNvSpPr txBox="1"/>
          <p:nvPr/>
        </p:nvSpPr>
        <p:spPr>
          <a:xfrm>
            <a:off x="525464" y="2453543"/>
            <a:ext cx="5892922" cy="2585323"/>
          </a:xfrm>
          <a:prstGeom prst="rect">
            <a:avLst/>
          </a:prstGeom>
          <a:noFill/>
        </p:spPr>
        <p:txBody>
          <a:bodyPr wrap="square">
            <a:spAutoFit/>
          </a:bodyPr>
          <a:lstStyle/>
          <a:p>
            <a:pPr eaLnBrk="1" hangingPunct="1">
              <a:defRPr/>
            </a:pPr>
            <a:r>
              <a:rPr lang="zh-CN" altLang="en-US" dirty="0">
                <a:ea typeface="宋体" pitchFamily="2" charset="-122"/>
              </a:rPr>
              <a:t>       因为可用的资源必须供维护任务使用，以致耽误甚至丧失了开发的良机，这是软件维护的一个无形的代价。其他无形的代价还有以下几个。</a:t>
            </a:r>
          </a:p>
          <a:p>
            <a:pPr marL="342900" indent="-342900" eaLnBrk="1" hangingPunct="1">
              <a:buSzPct val="70000"/>
              <a:buFont typeface="Wingdings" panose="05000000000000000000" pitchFamily="2" charset="2"/>
              <a:buChar char="l"/>
              <a:defRPr/>
            </a:pPr>
            <a:r>
              <a:rPr lang="zh-CN" altLang="en-US" dirty="0">
                <a:ea typeface="宋体" pitchFamily="2" charset="-122"/>
              </a:rPr>
              <a:t>当看来合理的有关改错或修改的要求不能及时满足时将引起用户不满。</a:t>
            </a:r>
            <a:endParaRPr lang="en-US" altLang="zh-CN" dirty="0">
              <a:ea typeface="宋体" pitchFamily="2" charset="-122"/>
            </a:endParaRPr>
          </a:p>
          <a:p>
            <a:pPr marL="342900" indent="-342900" eaLnBrk="1" hangingPunct="1">
              <a:buSzPct val="70000"/>
              <a:buFont typeface="Wingdings" panose="05000000000000000000" pitchFamily="2" charset="2"/>
              <a:buChar char="l"/>
              <a:defRPr/>
            </a:pPr>
            <a:r>
              <a:rPr lang="zh-CN" altLang="en-US" dirty="0">
                <a:ea typeface="宋体" pitchFamily="2" charset="-122"/>
              </a:rPr>
              <a:t>由于维护时的改动，在软件中引入了潜伏的错误，从而降低了软件的质量。</a:t>
            </a:r>
          </a:p>
          <a:p>
            <a:pPr marL="342900" indent="-342900" eaLnBrk="1" hangingPunct="1">
              <a:buSzPct val="70000"/>
              <a:buFont typeface="Wingdings" panose="05000000000000000000" pitchFamily="2" charset="2"/>
              <a:buChar char="l"/>
              <a:defRPr/>
            </a:pPr>
            <a:r>
              <a:rPr lang="zh-CN" altLang="en-US" dirty="0">
                <a:ea typeface="宋体" pitchFamily="2" charset="-122"/>
              </a:rPr>
              <a:t>当必须把软件工程师调去从事维护工作时，将在开发过程中造成混乱。</a:t>
            </a:r>
            <a:endParaRPr lang="en-US" altLang="zh-CN" dirty="0">
              <a:ea typeface="宋体" pitchFamily="2" charset="-122"/>
            </a:endParaRPr>
          </a:p>
        </p:txBody>
      </p:sp>
      <p:pic>
        <p:nvPicPr>
          <p:cNvPr id="4098" name="Picture 2" descr="https://ss1.bdstatic.com/70cFvXSh_Q1YnxGkpoWK1HF6hhy/it/u=2502061271,4267029048&amp;fm=15&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367" y="2267920"/>
            <a:ext cx="4692455" cy="264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525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defRPr/>
            </a:pPr>
            <a:r>
              <a:rPr lang="zh-CN" altLang="en-US" dirty="0">
                <a:solidFill>
                  <a:prstClr val="black"/>
                </a:solidFill>
                <a:ea typeface="宋体" pitchFamily="2" charset="-122"/>
              </a:rPr>
              <a:t> 软件维护的最后一个代价是生产率的大幅度下降，这种情况在维护旧程序时常常遇到。</a:t>
            </a:r>
            <a:endParaRPr lang="en-US" altLang="zh-CN" dirty="0">
              <a:solidFill>
                <a:prstClr val="black"/>
              </a:solidFill>
              <a:ea typeface="宋体" pitchFamily="2" charset="-122"/>
            </a:endParaRPr>
          </a:p>
          <a:p>
            <a:pPr marL="342900" indent="-342900">
              <a:buFont typeface="Wingdings" panose="05000000000000000000" pitchFamily="2" charset="2"/>
              <a:buChar char="Ø"/>
              <a:defRPr/>
            </a:pPr>
            <a:r>
              <a:rPr lang="zh-CN" altLang="en-US" dirty="0">
                <a:solidFill>
                  <a:prstClr val="black"/>
                </a:solidFill>
                <a:ea typeface="宋体" pitchFamily="2" charset="-122"/>
              </a:rPr>
              <a:t>据</a:t>
            </a:r>
            <a:r>
              <a:rPr lang="en-US" altLang="zh-CN" dirty="0" err="1">
                <a:solidFill>
                  <a:prstClr val="black"/>
                </a:solidFill>
                <a:ea typeface="宋体" pitchFamily="2" charset="-122"/>
              </a:rPr>
              <a:t>Gausler</a:t>
            </a:r>
            <a:r>
              <a:rPr lang="zh-CN" altLang="en-US" dirty="0">
                <a:solidFill>
                  <a:prstClr val="black"/>
                </a:solidFill>
                <a:ea typeface="宋体" pitchFamily="2" charset="-122"/>
              </a:rPr>
              <a:t>在</a:t>
            </a:r>
            <a:r>
              <a:rPr lang="en-US" altLang="zh-CN" dirty="0">
                <a:solidFill>
                  <a:prstClr val="black"/>
                </a:solidFill>
                <a:ea typeface="宋体" pitchFamily="2" charset="-122"/>
              </a:rPr>
              <a:t>1976</a:t>
            </a:r>
            <a:r>
              <a:rPr lang="zh-CN" altLang="en-US" dirty="0">
                <a:solidFill>
                  <a:prstClr val="black"/>
                </a:solidFill>
                <a:ea typeface="宋体" pitchFamily="2" charset="-122"/>
              </a:rPr>
              <a:t>年的报道，美国空军的飞行控制软件每条指令的开发成本是</a:t>
            </a:r>
            <a:r>
              <a:rPr lang="en-US" altLang="zh-CN" dirty="0">
                <a:solidFill>
                  <a:prstClr val="black"/>
                </a:solidFill>
                <a:ea typeface="宋体" pitchFamily="2" charset="-122"/>
              </a:rPr>
              <a:t>75</a:t>
            </a:r>
            <a:r>
              <a:rPr lang="zh-CN" altLang="en-US" dirty="0">
                <a:solidFill>
                  <a:prstClr val="black"/>
                </a:solidFill>
                <a:ea typeface="宋体" pitchFamily="2" charset="-122"/>
              </a:rPr>
              <a:t>美元，然而维护成本大约是每条指令</a:t>
            </a:r>
            <a:r>
              <a:rPr lang="en-US" altLang="zh-CN" dirty="0">
                <a:solidFill>
                  <a:prstClr val="black"/>
                </a:solidFill>
                <a:ea typeface="宋体" pitchFamily="2" charset="-122"/>
              </a:rPr>
              <a:t>4000</a:t>
            </a:r>
            <a:r>
              <a:rPr lang="zh-CN" altLang="en-US" dirty="0">
                <a:solidFill>
                  <a:prstClr val="black"/>
                </a:solidFill>
                <a:ea typeface="宋体" pitchFamily="2" charset="-122"/>
              </a:rPr>
              <a:t>美元，也就是说，生产率下降为约</a:t>
            </a:r>
            <a:r>
              <a:rPr lang="en-US" altLang="zh-CN" dirty="0">
                <a:solidFill>
                  <a:prstClr val="black"/>
                </a:solidFill>
                <a:ea typeface="宋体" pitchFamily="2" charset="-122"/>
              </a:rPr>
              <a:t>1/50</a:t>
            </a:r>
            <a:r>
              <a:rPr lang="zh-CN" altLang="en-US" dirty="0">
                <a:solidFill>
                  <a:prstClr val="black"/>
                </a:solidFill>
                <a:ea typeface="宋体" pitchFamily="2" charset="-122"/>
              </a:rPr>
              <a:t>。</a:t>
            </a:r>
            <a:endParaRPr lang="en-US" altLang="zh-CN" dirty="0">
              <a:solidFill>
                <a:prstClr val="black"/>
              </a:solidFill>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 xmlns:a16="http://schemas.microsoft.com/office/drawing/2014/main"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a:t>生产率</a:t>
            </a:r>
            <a:r>
              <a:rPr lang="zh-CN" altLang="en-US" sz="2000" b="1" dirty="0" smtClean="0"/>
              <a:t>的代价</a:t>
            </a:r>
            <a:endParaRPr lang="en-US" altLang="zh-CN" sz="2000" b="1" dirty="0"/>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descr="C:\Users\Admin\AppData\Roaming\Tencent\Users\2439981497\QQ\WinTemp\RichOle\W57MYR_(_B15NQ@H07K602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584" y="1776969"/>
            <a:ext cx="4968664" cy="327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20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705743"/>
            <a:ext cx="4576718" cy="1925281"/>
            <a:chOff x="0" y="1705743"/>
            <a:chExt cx="4576718" cy="1925281"/>
          </a:xfrm>
        </p:grpSpPr>
        <p:sp>
          <p:nvSpPr>
            <p:cNvPr id="3" name="ïşḻiḍè">
              <a:extLst>
                <a:ext uri="{FF2B5EF4-FFF2-40B4-BE49-F238E27FC236}">
                  <a16:creationId xmlns="" xmlns:a16="http://schemas.microsoft.com/office/drawing/2014/main" id="{716EEA5E-3E97-48A4-8678-C483E36C255E}"/>
                </a:ext>
              </a:extLst>
            </p:cNvPr>
            <p:cNvSpPr/>
            <p:nvPr/>
          </p:nvSpPr>
          <p:spPr>
            <a:xfrm>
              <a:off x="0" y="1714535"/>
              <a:ext cx="4576718" cy="1916489"/>
            </a:xfrm>
            <a:prstGeom prst="rect">
              <a:avLst/>
            </a:prstGeom>
            <a:blipFill>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a:extLst>
                <a:ext uri="{FF2B5EF4-FFF2-40B4-BE49-F238E27FC236}">
                  <a16:creationId xmlns="" xmlns:a16="http://schemas.microsoft.com/office/drawing/2014/main" id="{A790F14F-B573-43F0-B7C5-57F47CDE4A9D}"/>
                </a:ext>
              </a:extLst>
            </p:cNvPr>
            <p:cNvSpPr/>
            <p:nvPr/>
          </p:nvSpPr>
          <p:spPr>
            <a:xfrm>
              <a:off x="669925" y="1705743"/>
              <a:ext cx="3906793" cy="1916489"/>
            </a:xfrm>
            <a:prstGeom prst="rect">
              <a:avLst/>
            </a:prstGeom>
            <a:solidFill>
              <a:schemeClr val="tx1">
                <a:alpha val="7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a:extLst>
                <a:ext uri="{FF2B5EF4-FFF2-40B4-BE49-F238E27FC236}">
                  <a16:creationId xmlns="" xmlns:a16="http://schemas.microsoft.com/office/drawing/2014/main" id="{52C54C7F-44BF-4C4C-B960-21C42CB5DA68}"/>
                </a:ext>
              </a:extLst>
            </p:cNvPr>
            <p:cNvSpPr txBox="1"/>
            <p:nvPr/>
          </p:nvSpPr>
          <p:spPr>
            <a:xfrm>
              <a:off x="2191718" y="2045039"/>
              <a:ext cx="2385000" cy="1237896"/>
            </a:xfrm>
            <a:prstGeom prst="rect">
              <a:avLst/>
            </a:prstGeom>
            <a:noFill/>
          </p:spPr>
          <p:txBody>
            <a:bodyPr wrap="none" lIns="90000" tIns="46800" rIns="90000" bIns="46800" anchor="ctr" anchorCtr="0">
              <a:normAutofit/>
            </a:bodyPr>
            <a:lstStyle/>
            <a:p>
              <a:pPr algn="r"/>
              <a:r>
                <a:rPr lang="zh-CN" altLang="en-US" sz="3200" b="1" dirty="0">
                  <a:solidFill>
                    <a:schemeClr val="bg1"/>
                  </a:solidFill>
                </a:rPr>
                <a:t>目 录</a:t>
              </a:r>
              <a:endParaRPr lang="en-US" altLang="zh-CN" sz="3200" b="1" dirty="0">
                <a:solidFill>
                  <a:schemeClr val="bg1"/>
                </a:solidFill>
              </a:endParaRPr>
            </a:p>
            <a:p>
              <a:pPr algn="r"/>
              <a:r>
                <a:rPr lang="en-US" altLang="zh-CN" sz="3200" dirty="0">
                  <a:solidFill>
                    <a:schemeClr val="bg1"/>
                  </a:solidFill>
                </a:rPr>
                <a:t>CONTENTS</a:t>
              </a:r>
            </a:p>
          </p:txBody>
        </p:sp>
      </p:grpSp>
      <p:sp>
        <p:nvSpPr>
          <p:cNvPr id="12" name="îŝḷïḓè">
            <a:extLst>
              <a:ext uri="{FF2B5EF4-FFF2-40B4-BE49-F238E27FC236}">
                <a16:creationId xmlns="" xmlns:a16="http://schemas.microsoft.com/office/drawing/2014/main" id="{B3A5BB5C-196A-4BAD-9666-9EB4EB50289A}"/>
              </a:ext>
            </a:extLst>
          </p:cNvPr>
          <p:cNvSpPr/>
          <p:nvPr/>
        </p:nvSpPr>
        <p:spPr>
          <a:xfrm>
            <a:off x="6407377" y="3923660"/>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grpSp>
        <p:nvGrpSpPr>
          <p:cNvPr id="13" name="i$ḻïḍe">
            <a:extLst>
              <a:ext uri="{FF2B5EF4-FFF2-40B4-BE49-F238E27FC236}">
                <a16:creationId xmlns="" xmlns:a16="http://schemas.microsoft.com/office/drawing/2014/main" id="{BCC654F4-5107-454F-B9F1-9BA5F6EFC318}"/>
              </a:ext>
            </a:extLst>
          </p:cNvPr>
          <p:cNvGrpSpPr/>
          <p:nvPr/>
        </p:nvGrpSpPr>
        <p:grpSpPr>
          <a:xfrm>
            <a:off x="7131000" y="3994014"/>
            <a:ext cx="3676254" cy="798584"/>
            <a:chOff x="7189746" y="6034204"/>
            <a:chExt cx="3676254" cy="798584"/>
          </a:xfrm>
        </p:grpSpPr>
        <p:sp>
          <p:nvSpPr>
            <p:cNvPr id="19" name="iślîḍé">
              <a:extLst>
                <a:ext uri="{FF2B5EF4-FFF2-40B4-BE49-F238E27FC236}">
                  <a16:creationId xmlns="" xmlns:a16="http://schemas.microsoft.com/office/drawing/2014/main" id="{AB8889EE-5427-44F2-88DA-4725815CFE7C}"/>
                </a:ext>
              </a:extLst>
            </p:cNvPr>
            <p:cNvSpPr txBox="1"/>
            <p:nvPr/>
          </p:nvSpPr>
          <p:spPr>
            <a:xfrm>
              <a:off x="7189746" y="6034204"/>
              <a:ext cx="3676254" cy="399292"/>
            </a:xfrm>
            <a:prstGeom prst="rect">
              <a:avLst/>
            </a:prstGeom>
            <a:noFill/>
          </p:spPr>
          <p:txBody>
            <a:bodyPr wrap="none" lIns="90000" tIns="46800" rIns="90000" bIns="46800" anchor="b" anchorCtr="0">
              <a:normAutofit/>
            </a:bodyPr>
            <a:lstStyle/>
            <a:p>
              <a:r>
                <a:rPr lang="zh-CN" altLang="en-US" b="1" dirty="0" smtClean="0"/>
                <a:t>软件维护的特点</a:t>
              </a:r>
              <a:endParaRPr lang="zh-CN" altLang="en-US" b="1" dirty="0"/>
            </a:p>
          </p:txBody>
        </p:sp>
        <p:sp>
          <p:nvSpPr>
            <p:cNvPr id="20" name="ïś1ïḓê">
              <a:extLst>
                <a:ext uri="{FF2B5EF4-FFF2-40B4-BE49-F238E27FC236}">
                  <a16:creationId xmlns="" xmlns:a16="http://schemas.microsoft.com/office/drawing/2014/main" id="{5E5D0B9F-BB62-4841-97CF-7C53713B2D51}"/>
                </a:ext>
              </a:extLst>
            </p:cNvPr>
            <p:cNvSpPr txBox="1"/>
            <p:nvPr/>
          </p:nvSpPr>
          <p:spPr>
            <a:xfrm>
              <a:off x="7189746" y="6433496"/>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Characteristics of Software Maintenance</a:t>
              </a:r>
              <a:endParaRPr lang="zh-CN" altLang="en-US" sz="1100" dirty="0">
                <a:solidFill>
                  <a:schemeClr val="dk1">
                    <a:lumMod val="100000"/>
                  </a:schemeClr>
                </a:solidFill>
              </a:endParaRPr>
            </a:p>
          </p:txBody>
        </p:sp>
      </p:grpSp>
      <p:sp>
        <p:nvSpPr>
          <p:cNvPr id="14" name="îṥļíḓê">
            <a:extLst>
              <a:ext uri="{FF2B5EF4-FFF2-40B4-BE49-F238E27FC236}">
                <a16:creationId xmlns="" xmlns:a16="http://schemas.microsoft.com/office/drawing/2014/main" id="{3F9F5375-96B3-4441-B964-ADC268DC1E4C}"/>
              </a:ext>
            </a:extLst>
          </p:cNvPr>
          <p:cNvSpPr/>
          <p:nvPr/>
        </p:nvSpPr>
        <p:spPr>
          <a:xfrm>
            <a:off x="6407377" y="1826518"/>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grpSp>
        <p:nvGrpSpPr>
          <p:cNvPr id="15" name="îṡľïďè">
            <a:extLst>
              <a:ext uri="{FF2B5EF4-FFF2-40B4-BE49-F238E27FC236}">
                <a16:creationId xmlns="" xmlns:a16="http://schemas.microsoft.com/office/drawing/2014/main" id="{C5298DE7-235C-455B-833A-D2E306CB8379}"/>
              </a:ext>
            </a:extLst>
          </p:cNvPr>
          <p:cNvGrpSpPr/>
          <p:nvPr/>
        </p:nvGrpSpPr>
        <p:grpSpPr>
          <a:xfrm>
            <a:off x="7131000" y="1896872"/>
            <a:ext cx="3676254" cy="669292"/>
            <a:chOff x="7189746" y="4764565"/>
            <a:chExt cx="3676254" cy="669292"/>
          </a:xfrm>
        </p:grpSpPr>
        <p:sp>
          <p:nvSpPr>
            <p:cNvPr id="17" name="íŝḻïďé">
              <a:extLst>
                <a:ext uri="{FF2B5EF4-FFF2-40B4-BE49-F238E27FC236}">
                  <a16:creationId xmlns="" xmlns:a16="http://schemas.microsoft.com/office/drawing/2014/main" id="{B39B8E48-3368-4CB4-A353-A6A310018F01}"/>
                </a:ext>
              </a:extLst>
            </p:cNvPr>
            <p:cNvSpPr txBox="1"/>
            <p:nvPr/>
          </p:nvSpPr>
          <p:spPr>
            <a:xfrm>
              <a:off x="7189746" y="4764565"/>
              <a:ext cx="3676254" cy="399292"/>
            </a:xfrm>
            <a:prstGeom prst="rect">
              <a:avLst/>
            </a:prstGeom>
            <a:noFill/>
          </p:spPr>
          <p:txBody>
            <a:bodyPr wrap="none" lIns="90000" tIns="46800" rIns="90000" bIns="46800" anchor="b" anchorCtr="0">
              <a:normAutofit/>
            </a:bodyPr>
            <a:lstStyle/>
            <a:p>
              <a:r>
                <a:rPr lang="zh-CN" altLang="en-US" b="1" dirty="0" smtClean="0"/>
                <a:t>软件维护的定义</a:t>
              </a:r>
              <a:endParaRPr lang="zh-CN" altLang="en-US" b="1" dirty="0"/>
            </a:p>
          </p:txBody>
        </p:sp>
        <p:sp>
          <p:nvSpPr>
            <p:cNvPr id="18" name="îSľîḋè">
              <a:extLst>
                <a:ext uri="{FF2B5EF4-FFF2-40B4-BE49-F238E27FC236}">
                  <a16:creationId xmlns="" xmlns:a16="http://schemas.microsoft.com/office/drawing/2014/main" id="{63E796D2-5825-4A4E-B01D-280AE94FEA35}"/>
                </a:ext>
              </a:extLst>
            </p:cNvPr>
            <p:cNvSpPr txBox="1"/>
            <p:nvPr/>
          </p:nvSpPr>
          <p:spPr>
            <a:xfrm>
              <a:off x="7189746" y="5034565"/>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Definition of Software Maintenance</a:t>
              </a:r>
              <a:endParaRPr lang="zh-CN" altLang="en-US" sz="1100" dirty="0">
                <a:solidFill>
                  <a:schemeClr val="dk1">
                    <a:lumMod val="100000"/>
                  </a:schemeClr>
                </a:solidFill>
              </a:endParaRPr>
            </a:p>
          </p:txBody>
        </p:sp>
      </p:grpSp>
      <p:cxnSp>
        <p:nvCxnSpPr>
          <p:cNvPr id="16" name="直接连接符 15">
            <a:extLst>
              <a:ext uri="{FF2B5EF4-FFF2-40B4-BE49-F238E27FC236}">
                <a16:creationId xmlns="" xmlns:a16="http://schemas.microsoft.com/office/drawing/2014/main" id="{09940D96-7C35-4607-ABB6-96667BB39E2A}"/>
              </a:ext>
            </a:extLst>
          </p:cNvPr>
          <p:cNvCxnSpPr/>
          <p:nvPr/>
        </p:nvCxnSpPr>
        <p:spPr>
          <a:xfrm>
            <a:off x="6186000" y="1768233"/>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31000" y="2426458"/>
            <a:ext cx="2144884" cy="1477328"/>
          </a:xfrm>
          <a:prstGeom prst="rect">
            <a:avLst/>
          </a:prstGeom>
          <a:noFill/>
        </p:spPr>
        <p:txBody>
          <a:bodyPr wrap="square" rtlCol="0">
            <a:spAutoFit/>
          </a:bodyPr>
          <a:lstStyle/>
          <a:p>
            <a:r>
              <a:rPr lang="en-US" altLang="zh-CN" dirty="0" smtClean="0"/>
              <a:t>1.1 </a:t>
            </a:r>
            <a:r>
              <a:rPr lang="zh-CN" altLang="en-US" dirty="0" smtClean="0"/>
              <a:t>改正性维护</a:t>
            </a:r>
            <a:endParaRPr lang="en-US" altLang="zh-CN" dirty="0" smtClean="0"/>
          </a:p>
          <a:p>
            <a:r>
              <a:rPr lang="en-US" altLang="zh-CN" dirty="0" smtClean="0"/>
              <a:t>1.2 </a:t>
            </a:r>
            <a:r>
              <a:rPr lang="zh-CN" altLang="en-US" dirty="0" smtClean="0"/>
              <a:t>适应性维护</a:t>
            </a:r>
            <a:endParaRPr lang="en-US" altLang="zh-CN" dirty="0" smtClean="0"/>
          </a:p>
          <a:p>
            <a:r>
              <a:rPr lang="en-US" altLang="zh-CN" dirty="0" smtClean="0"/>
              <a:t>1.3 </a:t>
            </a:r>
            <a:r>
              <a:rPr lang="zh-CN" altLang="en-US" dirty="0" smtClean="0"/>
              <a:t>完善性维护</a:t>
            </a:r>
            <a:endParaRPr lang="en-US" altLang="zh-CN" dirty="0" smtClean="0"/>
          </a:p>
          <a:p>
            <a:r>
              <a:rPr lang="en-US" altLang="zh-CN" dirty="0" smtClean="0"/>
              <a:t>1.4 </a:t>
            </a:r>
            <a:r>
              <a:rPr lang="zh-CN" altLang="en-US" dirty="0" smtClean="0"/>
              <a:t>预防性维护</a:t>
            </a:r>
            <a:endParaRPr lang="en-US" altLang="zh-CN" dirty="0" smtClean="0"/>
          </a:p>
          <a:p>
            <a:r>
              <a:rPr lang="en-US" altLang="zh-CN" dirty="0" smtClean="0"/>
              <a:t>1.5 </a:t>
            </a:r>
            <a:r>
              <a:rPr lang="zh-CN" altLang="en-US" dirty="0" smtClean="0"/>
              <a:t>软件维护占比</a:t>
            </a:r>
            <a:endParaRPr lang="zh-CN" altLang="en-US" dirty="0"/>
          </a:p>
        </p:txBody>
      </p:sp>
      <p:sp>
        <p:nvSpPr>
          <p:cNvPr id="7" name="TextBox 6"/>
          <p:cNvSpPr txBox="1"/>
          <p:nvPr/>
        </p:nvSpPr>
        <p:spPr>
          <a:xfrm>
            <a:off x="7131000" y="4777358"/>
            <a:ext cx="4823460" cy="1200329"/>
          </a:xfrm>
          <a:prstGeom prst="rect">
            <a:avLst/>
          </a:prstGeom>
          <a:noFill/>
        </p:spPr>
        <p:txBody>
          <a:bodyPr wrap="square" rtlCol="0">
            <a:spAutoFit/>
          </a:bodyPr>
          <a:lstStyle/>
          <a:p>
            <a:r>
              <a:rPr lang="en-US" altLang="zh-CN" dirty="0" smtClean="0"/>
              <a:t>2.1 </a:t>
            </a:r>
            <a:r>
              <a:rPr lang="zh-CN" altLang="en-US" dirty="0" smtClean="0"/>
              <a:t>结构化维护与非结构化维护差别巨大</a:t>
            </a:r>
            <a:endParaRPr lang="en-US" altLang="zh-CN" dirty="0" smtClean="0"/>
          </a:p>
          <a:p>
            <a:r>
              <a:rPr lang="en-US" altLang="zh-CN" dirty="0" smtClean="0"/>
              <a:t>2.2 </a:t>
            </a:r>
            <a:r>
              <a:rPr lang="zh-CN" altLang="en-US" dirty="0" smtClean="0"/>
              <a:t>维护的代价高昂</a:t>
            </a:r>
            <a:endParaRPr lang="en-US" altLang="zh-CN" dirty="0" smtClean="0"/>
          </a:p>
          <a:p>
            <a:r>
              <a:rPr lang="en-US" altLang="zh-CN" dirty="0" smtClean="0"/>
              <a:t>2.3 </a:t>
            </a:r>
            <a:r>
              <a:rPr lang="zh-CN" altLang="en-US" dirty="0" smtClean="0"/>
              <a:t>维护的问题很多</a:t>
            </a:r>
            <a:endParaRPr lang="en-US" altLang="zh-CN" dirty="0" smtClean="0"/>
          </a:p>
          <a:p>
            <a:r>
              <a:rPr lang="en-US" altLang="zh-CN" dirty="0" smtClean="0"/>
              <a:t>2.4 </a:t>
            </a:r>
            <a:r>
              <a:rPr lang="zh-CN" altLang="en-US" dirty="0" smtClean="0"/>
              <a:t>维护的副作用</a:t>
            </a:r>
            <a:endParaRPr lang="zh-CN" altLang="en-US" dirty="0"/>
          </a:p>
        </p:txBody>
      </p:sp>
    </p:spTree>
    <p:extLst>
      <p:ext uri="{BB962C8B-B14F-4D97-AF65-F5344CB8AC3E}">
        <p14:creationId xmlns:p14="http://schemas.microsoft.com/office/powerpoint/2010/main" val="94737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B79DFEC-930B-48D0-9F97-CDF1485D89E0}"/>
              </a:ext>
            </a:extLst>
          </p:cNvPr>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a:extLst>
              <a:ext uri="{FF2B5EF4-FFF2-40B4-BE49-F238E27FC236}">
                <a16:creationId xmlns="" xmlns:a16="http://schemas.microsoft.com/office/drawing/2014/main" id="{8774D61E-FDD5-4093-ACAD-C7E80C1E3FCF}"/>
              </a:ext>
            </a:extLst>
          </p:cNvPr>
          <p:cNvSpPr>
            <a:spLocks noGrp="1"/>
          </p:cNvSpPr>
          <p:nvPr>
            <p:ph type="ftr" sz="quarter" idx="11"/>
          </p:nvPr>
        </p:nvSpPr>
        <p:spPr/>
        <p:txBody>
          <a:bodyPr/>
          <a:lstStyle/>
          <a:p>
            <a:r>
              <a:rPr lang="en-US" altLang="zh-CN" dirty="0"/>
              <a:t>www.islide.cc</a:t>
            </a:r>
            <a:endParaRPr lang="zh-CN" altLang="en-US" dirty="0"/>
          </a:p>
        </p:txBody>
      </p:sp>
      <p:sp>
        <p:nvSpPr>
          <p:cNvPr id="4" name="灯片编号占位符 3">
            <a:extLst>
              <a:ext uri="{FF2B5EF4-FFF2-40B4-BE49-F238E27FC236}">
                <a16:creationId xmlns="" xmlns:a16="http://schemas.microsoft.com/office/drawing/2014/main" id="{EAA978CB-48C1-4FD8-BEF0-FCC80AB9690C}"/>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grpSp>
        <p:nvGrpSpPr>
          <p:cNvPr id="5" name="9da3d3c5-0c12-463b-bfb4-2469ef9269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BC5406A9-EF68-4982-8D8F-2DB25D91701F}"/>
              </a:ext>
            </a:extLst>
          </p:cNvPr>
          <p:cNvGrpSpPr>
            <a:grpSpLocks noChangeAspect="1"/>
          </p:cNvGrpSpPr>
          <p:nvPr>
            <p:custDataLst>
              <p:tags r:id="rId1"/>
            </p:custDataLst>
          </p:nvPr>
        </p:nvGrpSpPr>
        <p:grpSpPr>
          <a:xfrm>
            <a:off x="0" y="2228849"/>
            <a:ext cx="12192000" cy="2562225"/>
            <a:chOff x="0" y="2228849"/>
            <a:chExt cx="12192000" cy="2562225"/>
          </a:xfrm>
        </p:grpSpPr>
        <p:sp>
          <p:nvSpPr>
            <p:cNvPr id="6" name="iš1îde">
              <a:extLst>
                <a:ext uri="{FF2B5EF4-FFF2-40B4-BE49-F238E27FC236}">
                  <a16:creationId xmlns="" xmlns:a16="http://schemas.microsoft.com/office/drawing/2014/main" id="{E3383F40-3872-42D5-9E1E-10258DFF666E}"/>
                </a:ext>
              </a:extLst>
            </p:cNvPr>
            <p:cNvSpPr/>
            <p:nvPr/>
          </p:nvSpPr>
          <p:spPr>
            <a:xfrm rot="5400000">
              <a:off x="-304800" y="2533649"/>
              <a:ext cx="2562225" cy="19526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cxnSp>
          <p:nvCxnSpPr>
            <p:cNvPr id="7" name="直接连接符 6">
              <a:extLst>
                <a:ext uri="{FF2B5EF4-FFF2-40B4-BE49-F238E27FC236}">
                  <a16:creationId xmlns="" xmlns:a16="http://schemas.microsoft.com/office/drawing/2014/main" id="{036EC6FE-8AC2-498F-9386-3AC41D14AD2B}"/>
                </a:ext>
              </a:extLst>
            </p:cNvPr>
            <p:cNvCxnSpPr>
              <a:stCxn id="6" idx="0"/>
            </p:cNvCxnSpPr>
            <p:nvPr/>
          </p:nvCxnSpPr>
          <p:spPr>
            <a:xfrm>
              <a:off x="1952625" y="3509962"/>
              <a:ext cx="10239375" cy="0"/>
            </a:xfrm>
            <a:prstGeom prst="line">
              <a:avLst/>
            </a:prstGeom>
            <a:ln w="3175" cap="flat" cmpd="sng" algn="ctr">
              <a:solidFill>
                <a:schemeClr val="bg1">
                  <a:lumMod val="7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îslîḋé">
              <a:extLst>
                <a:ext uri="{FF2B5EF4-FFF2-40B4-BE49-F238E27FC236}">
                  <a16:creationId xmlns="" xmlns:a16="http://schemas.microsoft.com/office/drawing/2014/main" id="{0AD6DD0A-5DA5-4C41-A4FA-D92BBBF842F4}"/>
                </a:ext>
              </a:extLst>
            </p:cNvPr>
            <p:cNvSpPr/>
            <p:nvPr/>
          </p:nvSpPr>
          <p:spPr>
            <a:xfrm>
              <a:off x="29718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9" name="išḻiḋè">
              <a:extLst>
                <a:ext uri="{FF2B5EF4-FFF2-40B4-BE49-F238E27FC236}">
                  <a16:creationId xmlns="" xmlns:a16="http://schemas.microsoft.com/office/drawing/2014/main" id="{2703FF07-838F-4978-B17A-B221509B0A06}"/>
                </a:ext>
              </a:extLst>
            </p:cNvPr>
            <p:cNvSpPr/>
            <p:nvPr/>
          </p:nvSpPr>
          <p:spPr>
            <a:xfrm>
              <a:off x="96964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0" name="îśľïḍe">
              <a:extLst>
                <a:ext uri="{FF2B5EF4-FFF2-40B4-BE49-F238E27FC236}">
                  <a16:creationId xmlns="" xmlns:a16="http://schemas.microsoft.com/office/drawing/2014/main" id="{B1148F44-3E31-4891-8352-6561B0A3AE19}"/>
                </a:ext>
              </a:extLst>
            </p:cNvPr>
            <p:cNvSpPr/>
            <p:nvPr/>
          </p:nvSpPr>
          <p:spPr>
            <a:xfrm>
              <a:off x="74549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1" name="ïSļíḋe">
              <a:extLst>
                <a:ext uri="{FF2B5EF4-FFF2-40B4-BE49-F238E27FC236}">
                  <a16:creationId xmlns="" xmlns:a16="http://schemas.microsoft.com/office/drawing/2014/main" id="{EB99371A-E556-4510-8086-C42CAE94BD6B}"/>
                </a:ext>
              </a:extLst>
            </p:cNvPr>
            <p:cNvSpPr/>
            <p:nvPr/>
          </p:nvSpPr>
          <p:spPr>
            <a:xfrm>
              <a:off x="52133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6" name="îšļídè">
              <a:extLst>
                <a:ext uri="{FF2B5EF4-FFF2-40B4-BE49-F238E27FC236}">
                  <a16:creationId xmlns="" xmlns:a16="http://schemas.microsoft.com/office/drawing/2014/main" id="{8994FCF7-DC10-46F9-9205-6EB0FF456A4B}"/>
                </a:ext>
              </a:extLst>
            </p:cNvPr>
            <p:cNvSpPr/>
            <p:nvPr/>
          </p:nvSpPr>
          <p:spPr bwMode="auto">
            <a:xfrm>
              <a:off x="833352" y="3263594"/>
              <a:ext cx="609685" cy="492734"/>
            </a:xfrm>
            <a:custGeom>
              <a:avLst/>
              <a:gdLst>
                <a:gd name="connsiteX0" fmla="*/ 0 w 590140"/>
                <a:gd name="connsiteY0" fmla="*/ 455765 h 476939"/>
                <a:gd name="connsiteX1" fmla="*/ 590140 w 590140"/>
                <a:gd name="connsiteY1" fmla="*/ 455765 h 476939"/>
                <a:gd name="connsiteX2" fmla="*/ 590140 w 590140"/>
                <a:gd name="connsiteY2" fmla="*/ 476939 h 476939"/>
                <a:gd name="connsiteX3" fmla="*/ 0 w 590140"/>
                <a:gd name="connsiteY3" fmla="*/ 476939 h 476939"/>
                <a:gd name="connsiteX4" fmla="*/ 135090 w 590140"/>
                <a:gd name="connsiteY4" fmla="*/ 371068 h 476939"/>
                <a:gd name="connsiteX5" fmla="*/ 145702 w 590140"/>
                <a:gd name="connsiteY5" fmla="*/ 371068 h 476939"/>
                <a:gd name="connsiteX6" fmla="*/ 145702 w 590140"/>
                <a:gd name="connsiteY6" fmla="*/ 441920 h 476939"/>
                <a:gd name="connsiteX7" fmla="*/ 100022 w 590140"/>
                <a:gd name="connsiteY7" fmla="*/ 441920 h 476939"/>
                <a:gd name="connsiteX8" fmla="*/ 100022 w 590140"/>
                <a:gd name="connsiteY8" fmla="*/ 405574 h 476939"/>
                <a:gd name="connsiteX9" fmla="*/ 204265 w 590140"/>
                <a:gd name="connsiteY9" fmla="*/ 299697 h 476939"/>
                <a:gd name="connsiteX10" fmla="*/ 225456 w 590140"/>
                <a:gd name="connsiteY10" fmla="*/ 299697 h 476939"/>
                <a:gd name="connsiteX11" fmla="*/ 249871 w 590140"/>
                <a:gd name="connsiteY11" fmla="*/ 304760 h 476939"/>
                <a:gd name="connsiteX12" fmla="*/ 249871 w 590140"/>
                <a:gd name="connsiteY12" fmla="*/ 441920 h 476939"/>
                <a:gd name="connsiteX13" fmla="*/ 204265 w 590140"/>
                <a:gd name="connsiteY13" fmla="*/ 441920 h 476939"/>
                <a:gd name="connsiteX14" fmla="*/ 352707 w 590140"/>
                <a:gd name="connsiteY14" fmla="*/ 276672 h 476939"/>
                <a:gd name="connsiteX15" fmla="*/ 352707 w 590140"/>
                <a:gd name="connsiteY15" fmla="*/ 441920 h 476939"/>
                <a:gd name="connsiteX16" fmla="*/ 307027 w 590140"/>
                <a:gd name="connsiteY16" fmla="*/ 441920 h 476939"/>
                <a:gd name="connsiteX17" fmla="*/ 307027 w 590140"/>
                <a:gd name="connsiteY17" fmla="*/ 299687 h 476939"/>
                <a:gd name="connsiteX18" fmla="*/ 352707 w 590140"/>
                <a:gd name="connsiteY18" fmla="*/ 276672 h 476939"/>
                <a:gd name="connsiteX19" fmla="*/ 266083 w 590140"/>
                <a:gd name="connsiteY19" fmla="*/ 73306 h 476939"/>
                <a:gd name="connsiteX20" fmla="*/ 205636 w 590140"/>
                <a:gd name="connsiteY20" fmla="*/ 98510 h 476939"/>
                <a:gd name="connsiteX21" fmla="*/ 205636 w 590140"/>
                <a:gd name="connsiteY21" fmla="*/ 219584 h 476939"/>
                <a:gd name="connsiteX22" fmla="*/ 326876 w 590140"/>
                <a:gd name="connsiteY22" fmla="*/ 219584 h 476939"/>
                <a:gd name="connsiteX23" fmla="*/ 326876 w 590140"/>
                <a:gd name="connsiteY23" fmla="*/ 98510 h 476939"/>
                <a:gd name="connsiteX24" fmla="*/ 266083 w 590140"/>
                <a:gd name="connsiteY24" fmla="*/ 73306 h 476939"/>
                <a:gd name="connsiteX25" fmla="*/ 406161 w 590140"/>
                <a:gd name="connsiteY25" fmla="*/ 72259 h 476939"/>
                <a:gd name="connsiteX26" fmla="*/ 451841 w 590140"/>
                <a:gd name="connsiteY26" fmla="*/ 72259 h 476939"/>
                <a:gd name="connsiteX27" fmla="*/ 451841 w 590140"/>
                <a:gd name="connsiteY27" fmla="*/ 441920 h 476939"/>
                <a:gd name="connsiteX28" fmla="*/ 406161 w 590140"/>
                <a:gd name="connsiteY28" fmla="*/ 441920 h 476939"/>
                <a:gd name="connsiteX29" fmla="*/ 406161 w 590140"/>
                <a:gd name="connsiteY29" fmla="*/ 197014 h 476939"/>
                <a:gd name="connsiteX30" fmla="*/ 410775 w 590140"/>
                <a:gd name="connsiteY30" fmla="*/ 161107 h 476939"/>
                <a:gd name="connsiteX31" fmla="*/ 406161 w 590140"/>
                <a:gd name="connsiteY31" fmla="*/ 125199 h 476939"/>
                <a:gd name="connsiteX32" fmla="*/ 266256 w 590140"/>
                <a:gd name="connsiteY32" fmla="*/ 39239 h 476939"/>
                <a:gd name="connsiteX33" fmla="*/ 351308 w 590140"/>
                <a:gd name="connsiteY33" fmla="*/ 74111 h 476939"/>
                <a:gd name="connsiteX34" fmla="*/ 351308 w 590140"/>
                <a:gd name="connsiteY34" fmla="*/ 243983 h 476939"/>
                <a:gd name="connsiteX35" fmla="*/ 194111 w 590140"/>
                <a:gd name="connsiteY35" fmla="*/ 255031 h 476939"/>
                <a:gd name="connsiteX36" fmla="*/ 173367 w 590140"/>
                <a:gd name="connsiteY36" fmla="*/ 276208 h 476939"/>
                <a:gd name="connsiteX37" fmla="*/ 165069 w 590140"/>
                <a:gd name="connsiteY37" fmla="*/ 304289 h 476939"/>
                <a:gd name="connsiteX38" fmla="*/ 75637 w 590140"/>
                <a:gd name="connsiteY38" fmla="*/ 393599 h 476939"/>
                <a:gd name="connsiteX39" fmla="*/ 31383 w 590140"/>
                <a:gd name="connsiteY39" fmla="*/ 393599 h 476939"/>
                <a:gd name="connsiteX40" fmla="*/ 31383 w 590140"/>
                <a:gd name="connsiteY40" fmla="*/ 349404 h 476939"/>
                <a:gd name="connsiteX41" fmla="*/ 120814 w 590140"/>
                <a:gd name="connsiteY41" fmla="*/ 260095 h 476939"/>
                <a:gd name="connsiteX42" fmla="*/ 148935 w 590140"/>
                <a:gd name="connsiteY42" fmla="*/ 251809 h 476939"/>
                <a:gd name="connsiteX43" fmla="*/ 170140 w 590140"/>
                <a:gd name="connsiteY43" fmla="*/ 231093 h 476939"/>
                <a:gd name="connsiteX44" fmla="*/ 181204 w 590140"/>
                <a:gd name="connsiteY44" fmla="*/ 74111 h 476939"/>
                <a:gd name="connsiteX45" fmla="*/ 266256 w 590140"/>
                <a:gd name="connsiteY45" fmla="*/ 39239 h 476939"/>
                <a:gd name="connsiteX46" fmla="*/ 501149 w 590140"/>
                <a:gd name="connsiteY46" fmla="*/ 0 h 476939"/>
                <a:gd name="connsiteX47" fmla="*/ 546829 w 590140"/>
                <a:gd name="connsiteY47" fmla="*/ 0 h 476939"/>
                <a:gd name="connsiteX48" fmla="*/ 546829 w 590140"/>
                <a:gd name="connsiteY48" fmla="*/ 441920 h 476939"/>
                <a:gd name="connsiteX49" fmla="*/ 501149 w 590140"/>
                <a:gd name="connsiteY49" fmla="*/ 441920 h 47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0140" h="476939">
                  <a:moveTo>
                    <a:pt x="0" y="455765"/>
                  </a:moveTo>
                  <a:lnTo>
                    <a:pt x="590140" y="455765"/>
                  </a:lnTo>
                  <a:lnTo>
                    <a:pt x="590140" y="476939"/>
                  </a:lnTo>
                  <a:lnTo>
                    <a:pt x="0" y="476939"/>
                  </a:lnTo>
                  <a:close/>
                  <a:moveTo>
                    <a:pt x="135090" y="371068"/>
                  </a:moveTo>
                  <a:lnTo>
                    <a:pt x="145702" y="371068"/>
                  </a:lnTo>
                  <a:lnTo>
                    <a:pt x="145702" y="441920"/>
                  </a:lnTo>
                  <a:lnTo>
                    <a:pt x="100022" y="441920"/>
                  </a:lnTo>
                  <a:lnTo>
                    <a:pt x="100022" y="405574"/>
                  </a:lnTo>
                  <a:close/>
                  <a:moveTo>
                    <a:pt x="204265" y="299697"/>
                  </a:moveTo>
                  <a:lnTo>
                    <a:pt x="225456" y="299697"/>
                  </a:lnTo>
                  <a:cubicBezTo>
                    <a:pt x="233748" y="301998"/>
                    <a:pt x="241579" y="303839"/>
                    <a:pt x="249871" y="304760"/>
                  </a:cubicBezTo>
                  <a:lnTo>
                    <a:pt x="249871" y="441920"/>
                  </a:lnTo>
                  <a:lnTo>
                    <a:pt x="204265" y="441920"/>
                  </a:lnTo>
                  <a:close/>
                  <a:moveTo>
                    <a:pt x="352707" y="276672"/>
                  </a:moveTo>
                  <a:lnTo>
                    <a:pt x="352707" y="441920"/>
                  </a:lnTo>
                  <a:lnTo>
                    <a:pt x="307027" y="441920"/>
                  </a:lnTo>
                  <a:lnTo>
                    <a:pt x="307027" y="299687"/>
                  </a:lnTo>
                  <a:cubicBezTo>
                    <a:pt x="323638" y="295084"/>
                    <a:pt x="338865" y="287259"/>
                    <a:pt x="352707" y="276672"/>
                  </a:cubicBezTo>
                  <a:close/>
                  <a:moveTo>
                    <a:pt x="266083" y="73306"/>
                  </a:moveTo>
                  <a:cubicBezTo>
                    <a:pt x="244129" y="73306"/>
                    <a:pt x="222232" y="81707"/>
                    <a:pt x="205636" y="98510"/>
                  </a:cubicBezTo>
                  <a:cubicBezTo>
                    <a:pt x="171984" y="132116"/>
                    <a:pt x="171984" y="186438"/>
                    <a:pt x="205636" y="219584"/>
                  </a:cubicBezTo>
                  <a:cubicBezTo>
                    <a:pt x="238827" y="253190"/>
                    <a:pt x="293224" y="253190"/>
                    <a:pt x="326876" y="219584"/>
                  </a:cubicBezTo>
                  <a:cubicBezTo>
                    <a:pt x="360528" y="186438"/>
                    <a:pt x="360528" y="132116"/>
                    <a:pt x="326876" y="98510"/>
                  </a:cubicBezTo>
                  <a:cubicBezTo>
                    <a:pt x="310050" y="81707"/>
                    <a:pt x="288038" y="73306"/>
                    <a:pt x="266083" y="73306"/>
                  </a:cubicBezTo>
                  <a:close/>
                  <a:moveTo>
                    <a:pt x="406161" y="72259"/>
                  </a:moveTo>
                  <a:lnTo>
                    <a:pt x="451841" y="72259"/>
                  </a:lnTo>
                  <a:lnTo>
                    <a:pt x="451841" y="441920"/>
                  </a:lnTo>
                  <a:lnTo>
                    <a:pt x="406161" y="441920"/>
                  </a:lnTo>
                  <a:lnTo>
                    <a:pt x="406161" y="197014"/>
                  </a:lnTo>
                  <a:cubicBezTo>
                    <a:pt x="409391" y="185505"/>
                    <a:pt x="410775" y="173536"/>
                    <a:pt x="410775" y="161107"/>
                  </a:cubicBezTo>
                  <a:cubicBezTo>
                    <a:pt x="410775" y="148677"/>
                    <a:pt x="409391" y="136708"/>
                    <a:pt x="406161" y="125199"/>
                  </a:cubicBezTo>
                  <a:close/>
                  <a:moveTo>
                    <a:pt x="266256" y="39239"/>
                  </a:moveTo>
                  <a:cubicBezTo>
                    <a:pt x="297027" y="39239"/>
                    <a:pt x="327798" y="50863"/>
                    <a:pt x="351308" y="74111"/>
                  </a:cubicBezTo>
                  <a:cubicBezTo>
                    <a:pt x="397868" y="121067"/>
                    <a:pt x="397868" y="197026"/>
                    <a:pt x="351308" y="243983"/>
                  </a:cubicBezTo>
                  <a:cubicBezTo>
                    <a:pt x="308436" y="286796"/>
                    <a:pt x="241132" y="290479"/>
                    <a:pt x="194111" y="255031"/>
                  </a:cubicBezTo>
                  <a:lnTo>
                    <a:pt x="173367" y="276208"/>
                  </a:lnTo>
                  <a:cubicBezTo>
                    <a:pt x="175211" y="285875"/>
                    <a:pt x="172445" y="296463"/>
                    <a:pt x="165069" y="304289"/>
                  </a:cubicBezTo>
                  <a:lnTo>
                    <a:pt x="75637" y="393599"/>
                  </a:lnTo>
                  <a:cubicBezTo>
                    <a:pt x="63191" y="405568"/>
                    <a:pt x="43368" y="405568"/>
                    <a:pt x="31383" y="393599"/>
                  </a:cubicBezTo>
                  <a:cubicBezTo>
                    <a:pt x="19397" y="381629"/>
                    <a:pt x="19397" y="361834"/>
                    <a:pt x="31383" y="349404"/>
                  </a:cubicBezTo>
                  <a:lnTo>
                    <a:pt x="120814" y="260095"/>
                  </a:lnTo>
                  <a:cubicBezTo>
                    <a:pt x="128651" y="252730"/>
                    <a:pt x="139254" y="249967"/>
                    <a:pt x="148935" y="251809"/>
                  </a:cubicBezTo>
                  <a:lnTo>
                    <a:pt x="170140" y="231093"/>
                  </a:lnTo>
                  <a:cubicBezTo>
                    <a:pt x="134644" y="184136"/>
                    <a:pt x="138332" y="116924"/>
                    <a:pt x="181204" y="74111"/>
                  </a:cubicBezTo>
                  <a:cubicBezTo>
                    <a:pt x="204714" y="50863"/>
                    <a:pt x="235485" y="39239"/>
                    <a:pt x="266256" y="39239"/>
                  </a:cubicBezTo>
                  <a:close/>
                  <a:moveTo>
                    <a:pt x="501149" y="0"/>
                  </a:moveTo>
                  <a:lnTo>
                    <a:pt x="546829" y="0"/>
                  </a:lnTo>
                  <a:lnTo>
                    <a:pt x="546829" y="441920"/>
                  </a:lnTo>
                  <a:lnTo>
                    <a:pt x="501149" y="441920"/>
                  </a:lnTo>
                  <a:close/>
                </a:path>
              </a:pathLst>
            </a:custGeom>
            <a:solidFill>
              <a:schemeClr val="bg1"/>
            </a:solidFill>
            <a:ln>
              <a:noFill/>
            </a:ln>
          </p:spPr>
          <p:txBody>
            <a:bodyPr/>
            <a:lstStyle/>
            <a:p>
              <a:endParaRPr lang="zh-CN" altLang="en-US"/>
            </a:p>
          </p:txBody>
        </p:sp>
      </p:grpSp>
      <p:sp>
        <p:nvSpPr>
          <p:cNvPr id="25" name="矩形 24"/>
          <p:cNvSpPr/>
          <p:nvPr/>
        </p:nvSpPr>
        <p:spPr>
          <a:xfrm>
            <a:off x="1952625" y="1298782"/>
            <a:ext cx="6096000" cy="1631216"/>
          </a:xfrm>
          <a:prstGeom prst="rect">
            <a:avLst/>
          </a:prstGeom>
        </p:spPr>
        <p:txBody>
          <a:bodyPr>
            <a:spAutoFit/>
          </a:bodyPr>
          <a:lstStyle/>
          <a:p>
            <a:pPr lvl="1">
              <a:defRPr/>
            </a:pPr>
            <a:r>
              <a:rPr lang="zh-CN" altLang="en-US" sz="2000" dirty="0"/>
              <a:t>用于维护工作的劳动可以分：</a:t>
            </a:r>
            <a:endParaRPr lang="en-US" altLang="zh-CN" sz="2000" dirty="0"/>
          </a:p>
          <a:p>
            <a:pPr lvl="1">
              <a:defRPr/>
            </a:pPr>
            <a:r>
              <a:rPr lang="en-US" altLang="zh-CN" sz="2000" dirty="0"/>
              <a:t>A</a:t>
            </a:r>
            <a:r>
              <a:rPr lang="zh-CN" altLang="en-US" sz="2000" dirty="0"/>
              <a:t>：生产性活动   </a:t>
            </a:r>
            <a:r>
              <a:rPr lang="en-US" altLang="zh-CN" sz="2000" dirty="0"/>
              <a:t>1.</a:t>
            </a:r>
            <a:r>
              <a:rPr lang="zh-CN" altLang="en-US" sz="2000" dirty="0"/>
              <a:t>分析评价</a:t>
            </a:r>
            <a:r>
              <a:rPr lang="en-US" altLang="zh-CN" sz="2000" dirty="0"/>
              <a:t>	2.</a:t>
            </a:r>
            <a:r>
              <a:rPr lang="zh-CN" altLang="en-US" sz="2000" dirty="0"/>
              <a:t>修改设计</a:t>
            </a:r>
            <a:r>
              <a:rPr lang="en-US" altLang="zh-CN" sz="2000" dirty="0"/>
              <a:t>	3.</a:t>
            </a:r>
            <a:r>
              <a:rPr lang="zh-CN" altLang="en-US" sz="2000" dirty="0"/>
              <a:t>编写程序代码</a:t>
            </a:r>
            <a:endParaRPr lang="en-US" altLang="zh-CN" sz="2000" dirty="0"/>
          </a:p>
          <a:p>
            <a:pPr lvl="1">
              <a:defRPr/>
            </a:pPr>
            <a:r>
              <a:rPr lang="en-US" altLang="zh-CN" sz="2000" dirty="0"/>
              <a:t>B:</a:t>
            </a:r>
            <a:r>
              <a:rPr lang="zh-CN" altLang="en-US" sz="2000" dirty="0"/>
              <a:t>非生产性活动</a:t>
            </a:r>
            <a:r>
              <a:rPr lang="en-US" altLang="zh-CN" sz="2000" dirty="0"/>
              <a:t>	1.</a:t>
            </a:r>
            <a:r>
              <a:rPr lang="zh-CN" altLang="en-US" sz="2000" dirty="0"/>
              <a:t>理解程序代码的功能</a:t>
            </a:r>
            <a:r>
              <a:rPr lang="en-US" altLang="zh-CN" sz="2000" dirty="0"/>
              <a:t>	2.</a:t>
            </a:r>
            <a:r>
              <a:rPr lang="zh-CN" altLang="en-US" sz="2000" dirty="0"/>
              <a:t>解释数据结构</a:t>
            </a:r>
            <a:r>
              <a:rPr lang="en-US" altLang="zh-CN" sz="2000" dirty="0"/>
              <a:t>	3.</a:t>
            </a:r>
            <a:r>
              <a:rPr lang="zh-CN" altLang="en-US" sz="2000" dirty="0"/>
              <a:t>接口特点</a:t>
            </a:r>
            <a:r>
              <a:rPr lang="en-US" altLang="zh-CN" sz="2000" dirty="0"/>
              <a:t>	4.</a:t>
            </a:r>
            <a:r>
              <a:rPr lang="zh-CN" altLang="en-US" sz="2000" dirty="0"/>
              <a:t>性能限度</a:t>
            </a:r>
            <a:endParaRPr lang="en-US" altLang="zh-CN" sz="2000" dirty="0"/>
          </a:p>
        </p:txBody>
      </p:sp>
      <p:sp>
        <p:nvSpPr>
          <p:cNvPr id="26" name="矩形 25"/>
          <p:cNvSpPr/>
          <p:nvPr/>
        </p:nvSpPr>
        <p:spPr>
          <a:xfrm>
            <a:off x="1890346" y="4015604"/>
            <a:ext cx="8423032" cy="2554545"/>
          </a:xfrm>
          <a:prstGeom prst="rect">
            <a:avLst/>
          </a:prstGeom>
        </p:spPr>
        <p:txBody>
          <a:bodyPr wrap="square">
            <a:spAutoFit/>
          </a:bodyPr>
          <a:lstStyle/>
          <a:p>
            <a:r>
              <a:rPr lang="zh-CN" altLang="en-US" sz="2000" dirty="0"/>
              <a:t>下述表达式给出维护工作量的一个模型：</a:t>
            </a:r>
            <a:r>
              <a:rPr lang="en-US" altLang="zh-CN" sz="2000" dirty="0"/>
              <a:t>M=</a:t>
            </a:r>
            <a:r>
              <a:rPr lang="en-US" altLang="zh-CN" sz="2000" dirty="0" err="1"/>
              <a:t>P+K×exp</a:t>
            </a:r>
            <a:r>
              <a:rPr lang="en-US" altLang="zh-CN" sz="2000" dirty="0"/>
              <a:t>(c-d)</a:t>
            </a:r>
            <a:r>
              <a:rPr lang="zh-CN" altLang="en-US" sz="2000" dirty="0"/>
              <a:t>，其中：</a:t>
            </a:r>
            <a:endParaRPr lang="en-US" altLang="zh-CN" sz="2000" dirty="0"/>
          </a:p>
          <a:p>
            <a:pPr lvl="1"/>
            <a:r>
              <a:rPr lang="en-US" altLang="zh-CN" sz="2000" dirty="0"/>
              <a:t>M</a:t>
            </a:r>
            <a:r>
              <a:rPr lang="zh-CN" altLang="en-US" sz="2000" dirty="0"/>
              <a:t>：维护用的总工作量</a:t>
            </a:r>
            <a:endParaRPr lang="en-US" altLang="zh-CN" sz="2000" dirty="0"/>
          </a:p>
          <a:p>
            <a:pPr lvl="1"/>
            <a:r>
              <a:rPr lang="en-US" altLang="zh-CN" sz="2000" dirty="0"/>
              <a:t>P</a:t>
            </a:r>
            <a:r>
              <a:rPr lang="zh-CN" altLang="en-US" sz="2000" dirty="0"/>
              <a:t>：生产性工作量</a:t>
            </a:r>
            <a:endParaRPr lang="en-US" altLang="zh-CN" sz="2000" dirty="0"/>
          </a:p>
          <a:p>
            <a:pPr lvl="1"/>
            <a:r>
              <a:rPr lang="en-US" altLang="zh-CN" sz="2000" dirty="0"/>
              <a:t>K</a:t>
            </a:r>
            <a:r>
              <a:rPr lang="zh-CN" altLang="en-US" sz="2000" dirty="0"/>
              <a:t>：经验常数</a:t>
            </a:r>
            <a:endParaRPr lang="en-US" altLang="zh-CN" sz="2000" dirty="0"/>
          </a:p>
          <a:p>
            <a:pPr lvl="1"/>
            <a:r>
              <a:rPr lang="en-US" altLang="zh-CN" sz="2000" dirty="0"/>
              <a:t>c</a:t>
            </a:r>
            <a:r>
              <a:rPr lang="zh-CN" altLang="en-US" sz="2000" dirty="0"/>
              <a:t>：复杂程度</a:t>
            </a:r>
            <a:endParaRPr lang="en-US" altLang="zh-CN" sz="2000" dirty="0"/>
          </a:p>
          <a:p>
            <a:pPr lvl="1"/>
            <a:r>
              <a:rPr lang="en-US" altLang="zh-CN" sz="2000" dirty="0"/>
              <a:t>d</a:t>
            </a:r>
            <a:r>
              <a:rPr lang="zh-CN" altLang="en-US" sz="2000" dirty="0"/>
              <a:t>：维护人员对软件的熟悉程度</a:t>
            </a:r>
          </a:p>
          <a:p>
            <a:r>
              <a:rPr lang="zh-CN" altLang="en-US" sz="2000" dirty="0"/>
              <a:t>上面的模型表明，如果软件的开发途径不好，而且原来的开发人员不能参加维护工作，那么维护工作量和费用将指数地增加</a:t>
            </a:r>
          </a:p>
        </p:txBody>
      </p:sp>
    </p:spTree>
    <p:extLst>
      <p:ext uri="{BB962C8B-B14F-4D97-AF65-F5344CB8AC3E}">
        <p14:creationId xmlns:p14="http://schemas.microsoft.com/office/powerpoint/2010/main" val="2447649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维护的问题很多</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5" name="TextBox 4"/>
          <p:cNvSpPr txBox="1"/>
          <p:nvPr/>
        </p:nvSpPr>
        <p:spPr>
          <a:xfrm>
            <a:off x="2989384" y="2314948"/>
            <a:ext cx="5539154" cy="3539430"/>
          </a:xfrm>
          <a:prstGeom prst="rect">
            <a:avLst/>
          </a:prstGeom>
          <a:noFill/>
        </p:spPr>
        <p:txBody>
          <a:bodyPr wrap="square" rtlCol="0">
            <a:spAutoFit/>
          </a:bodyPr>
          <a:lstStyle/>
          <a:p>
            <a:r>
              <a:rPr lang="zh-CN" altLang="en-US" sz="3200" dirty="0" smtClean="0"/>
              <a:t>与软件维护有关的绝大多数问题，都可以归因于软件定义和软件开发的方法有缺点。在软件生命周期的头两个时期没有严格而又科学的管理和规划，几乎必然会倒是在最后阶段出现问题</a:t>
            </a:r>
            <a:endParaRPr lang="zh-CN" altLang="en-US" sz="3200" dirty="0"/>
          </a:p>
        </p:txBody>
      </p:sp>
      <p:sp>
        <p:nvSpPr>
          <p:cNvPr id="6" name="Freeform 30">
            <a:extLst>
              <a:ext uri="{FF2B5EF4-FFF2-40B4-BE49-F238E27FC236}">
                <a16:creationId xmlns="" xmlns:a16="http://schemas.microsoft.com/office/drawing/2014/main" id="{1C9AE45A-C01F-45AB-9B5F-AACB98C1D07E}"/>
              </a:ext>
            </a:extLst>
          </p:cNvPr>
          <p:cNvSpPr>
            <a:spLocks/>
          </p:cNvSpPr>
          <p:nvPr/>
        </p:nvSpPr>
        <p:spPr bwMode="auto">
          <a:xfrm flipH="1">
            <a:off x="645135" y="1299919"/>
            <a:ext cx="1927225" cy="1803400"/>
          </a:xfrm>
          <a:custGeom>
            <a:avLst/>
            <a:gdLst>
              <a:gd name="T0" fmla="*/ 804 w 1294"/>
              <a:gd name="T1" fmla="*/ 0 h 1211"/>
              <a:gd name="T2" fmla="*/ 726 w 1294"/>
              <a:gd name="T3" fmla="*/ 35 h 1211"/>
              <a:gd name="T4" fmla="*/ 51 w 1294"/>
              <a:gd name="T5" fmla="*/ 803 h 1211"/>
              <a:gd name="T6" fmla="*/ 106 w 1294"/>
              <a:gd name="T7" fmla="*/ 972 h 1211"/>
              <a:gd name="T8" fmla="*/ 1149 w 1294"/>
              <a:gd name="T9" fmla="*/ 1208 h 1211"/>
              <a:gd name="T10" fmla="*/ 1173 w 1294"/>
              <a:gd name="T11" fmla="*/ 1211 h 1211"/>
              <a:gd name="T12" fmla="*/ 1269 w 1294"/>
              <a:gd name="T13" fmla="*/ 1072 h 1211"/>
              <a:gd name="T14" fmla="*/ 901 w 1294"/>
              <a:gd name="T15" fmla="*/ 67 h 1211"/>
              <a:gd name="T16" fmla="*/ 804 w 1294"/>
              <a:gd name="T17"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211">
                <a:moveTo>
                  <a:pt x="804" y="0"/>
                </a:moveTo>
                <a:cubicBezTo>
                  <a:pt x="776" y="0"/>
                  <a:pt x="747" y="11"/>
                  <a:pt x="726" y="35"/>
                </a:cubicBezTo>
                <a:cubicBezTo>
                  <a:pt x="51" y="803"/>
                  <a:pt x="51" y="803"/>
                  <a:pt x="51" y="803"/>
                </a:cubicBezTo>
                <a:cubicBezTo>
                  <a:pt x="0" y="862"/>
                  <a:pt x="30" y="954"/>
                  <a:pt x="106" y="972"/>
                </a:cubicBezTo>
                <a:cubicBezTo>
                  <a:pt x="1149" y="1208"/>
                  <a:pt x="1149" y="1208"/>
                  <a:pt x="1149" y="1208"/>
                </a:cubicBezTo>
                <a:cubicBezTo>
                  <a:pt x="1157" y="1210"/>
                  <a:pt x="1165" y="1211"/>
                  <a:pt x="1173" y="1211"/>
                </a:cubicBezTo>
                <a:cubicBezTo>
                  <a:pt x="1242" y="1211"/>
                  <a:pt x="1294" y="1141"/>
                  <a:pt x="1269" y="1072"/>
                </a:cubicBezTo>
                <a:cubicBezTo>
                  <a:pt x="901" y="67"/>
                  <a:pt x="901" y="67"/>
                  <a:pt x="901" y="67"/>
                </a:cubicBezTo>
                <a:cubicBezTo>
                  <a:pt x="885" y="24"/>
                  <a:pt x="845" y="0"/>
                  <a:pt x="804" y="0"/>
                </a:cubicBezTo>
              </a:path>
            </a:pathLst>
          </a:custGeom>
          <a:solidFill>
            <a:srgbClr val="F1593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120294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0376EFE-3176-4D74-BD19-07ACC6FB8C17}"/>
              </a:ext>
            </a:extLst>
          </p:cNvPr>
          <p:cNvSpPr>
            <a:spLocks noGrp="1"/>
          </p:cNvSpPr>
          <p:nvPr>
            <p:ph type="title"/>
          </p:nvPr>
        </p:nvSpPr>
        <p:spPr/>
        <p:txBody>
          <a:bodyPr/>
          <a:lstStyle/>
          <a:p>
            <a:r>
              <a:rPr lang="en-US" altLang="zh-CN" dirty="0" smtClean="0"/>
              <a:t>2.3</a:t>
            </a:r>
            <a:r>
              <a:rPr lang="zh-CN" altLang="en-US" dirty="0" smtClean="0"/>
              <a:t>维护的问题很多</a:t>
            </a:r>
            <a:endParaRPr lang="zh-CN" altLang="en-US" dirty="0"/>
          </a:p>
        </p:txBody>
      </p:sp>
      <p:sp>
        <p:nvSpPr>
          <p:cNvPr id="3" name="页脚占位符 2">
            <a:extLst>
              <a:ext uri="{FF2B5EF4-FFF2-40B4-BE49-F238E27FC236}">
                <a16:creationId xmlns="" xmlns:a16="http://schemas.microsoft.com/office/drawing/2014/main" id="{93185A68-E7BD-4972-B06F-95FCAE7F06B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BA25066B-156F-4869-B93B-566F4DFE6251}"/>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03ab9fac-60e3-4472-8d5a-c571a639d5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3AA7DA3-9C3D-4701-A8A8-B3484ED81A4F}"/>
              </a:ext>
            </a:extLst>
          </p:cNvPr>
          <p:cNvGrpSpPr>
            <a:grpSpLocks noChangeAspect="1"/>
          </p:cNvGrpSpPr>
          <p:nvPr>
            <p:custDataLst>
              <p:tags r:id="rId1"/>
            </p:custDataLst>
          </p:nvPr>
        </p:nvGrpSpPr>
        <p:grpSpPr>
          <a:xfrm>
            <a:off x="885764" y="1932829"/>
            <a:ext cx="10623780" cy="4226671"/>
            <a:chOff x="885764" y="1932829"/>
            <a:chExt cx="10623780" cy="4226671"/>
          </a:xfrm>
        </p:grpSpPr>
        <p:grpSp>
          <p:nvGrpSpPr>
            <p:cNvPr id="6" name="ïSľïḑê">
              <a:extLst>
                <a:ext uri="{FF2B5EF4-FFF2-40B4-BE49-F238E27FC236}">
                  <a16:creationId xmlns="" xmlns:a16="http://schemas.microsoft.com/office/drawing/2014/main" id="{676E38CB-C9B5-42D8-B5B0-69400D75FC3F}"/>
                </a:ext>
              </a:extLst>
            </p:cNvPr>
            <p:cNvGrpSpPr/>
            <p:nvPr/>
          </p:nvGrpSpPr>
          <p:grpSpPr>
            <a:xfrm>
              <a:off x="3914163" y="1932829"/>
              <a:ext cx="4363675" cy="4226671"/>
              <a:chOff x="3861507" y="2201359"/>
              <a:chExt cx="4058590" cy="3931166"/>
            </a:xfrm>
          </p:grpSpPr>
          <p:sp>
            <p:nvSpPr>
              <p:cNvPr id="20" name="ís1îďè">
                <a:extLst>
                  <a:ext uri="{FF2B5EF4-FFF2-40B4-BE49-F238E27FC236}">
                    <a16:creationId xmlns="" xmlns:a16="http://schemas.microsoft.com/office/drawing/2014/main" id="{C327E64C-767B-48A7-A466-5DA09DEF7A5F}"/>
                  </a:ext>
                </a:extLst>
              </p:cNvPr>
              <p:cNvSpPr/>
              <p:nvPr/>
            </p:nvSpPr>
            <p:spPr bwMode="auto">
              <a:xfrm>
                <a:off x="3962972" y="5334314"/>
                <a:ext cx="3855660" cy="606640"/>
              </a:xfrm>
              <a:custGeom>
                <a:avLst/>
                <a:gdLst>
                  <a:gd name="T0" fmla="*/ 0 w 836"/>
                  <a:gd name="T1" fmla="*/ 0 h 114"/>
                  <a:gd name="T2" fmla="*/ 418 w 836"/>
                  <a:gd name="T3" fmla="*/ 0 h 114"/>
                  <a:gd name="T4" fmla="*/ 836 w 836"/>
                  <a:gd name="T5" fmla="*/ 0 h 114"/>
                  <a:gd name="T6" fmla="*/ 836 w 836"/>
                  <a:gd name="T7" fmla="*/ 114 h 114"/>
                  <a:gd name="T8" fmla="*/ 418 w 836"/>
                  <a:gd name="T9" fmla="*/ 114 h 114"/>
                  <a:gd name="T10" fmla="*/ 0 w 836"/>
                  <a:gd name="T11" fmla="*/ 114 h 114"/>
                  <a:gd name="T12" fmla="*/ 0 w 836"/>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36" h="114">
                    <a:moveTo>
                      <a:pt x="0" y="0"/>
                    </a:moveTo>
                    <a:lnTo>
                      <a:pt x="418" y="0"/>
                    </a:lnTo>
                    <a:lnTo>
                      <a:pt x="836" y="0"/>
                    </a:lnTo>
                    <a:lnTo>
                      <a:pt x="836" y="114"/>
                    </a:lnTo>
                    <a:lnTo>
                      <a:pt x="418" y="114"/>
                    </a:lnTo>
                    <a:lnTo>
                      <a:pt x="0" y="114"/>
                    </a:lnTo>
                    <a:lnTo>
                      <a:pt x="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1" name="îś1íḋé">
                <a:extLst>
                  <a:ext uri="{FF2B5EF4-FFF2-40B4-BE49-F238E27FC236}">
                    <a16:creationId xmlns="" xmlns:a16="http://schemas.microsoft.com/office/drawing/2014/main" id="{952BEE93-2E17-4FFE-8788-B2DF717983A9}"/>
                  </a:ext>
                </a:extLst>
              </p:cNvPr>
              <p:cNvSpPr/>
              <p:nvPr/>
            </p:nvSpPr>
            <p:spPr bwMode="auto">
              <a:xfrm>
                <a:off x="3861507" y="5940954"/>
                <a:ext cx="4058590" cy="191571"/>
              </a:xfrm>
              <a:custGeom>
                <a:avLst/>
                <a:gdLst>
                  <a:gd name="T0" fmla="*/ 440 w 880"/>
                  <a:gd name="T1" fmla="*/ 0 h 36"/>
                  <a:gd name="T2" fmla="*/ 22 w 880"/>
                  <a:gd name="T3" fmla="*/ 0 h 36"/>
                  <a:gd name="T4" fmla="*/ 0 w 880"/>
                  <a:gd name="T5" fmla="*/ 36 h 36"/>
                  <a:gd name="T6" fmla="*/ 440 w 880"/>
                  <a:gd name="T7" fmla="*/ 36 h 36"/>
                  <a:gd name="T8" fmla="*/ 880 w 880"/>
                  <a:gd name="T9" fmla="*/ 36 h 36"/>
                  <a:gd name="T10" fmla="*/ 858 w 880"/>
                  <a:gd name="T11" fmla="*/ 0 h 36"/>
                  <a:gd name="T12" fmla="*/ 440 w 88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880" h="36">
                    <a:moveTo>
                      <a:pt x="440" y="0"/>
                    </a:moveTo>
                    <a:lnTo>
                      <a:pt x="22" y="0"/>
                    </a:lnTo>
                    <a:lnTo>
                      <a:pt x="0" y="36"/>
                    </a:lnTo>
                    <a:lnTo>
                      <a:pt x="440" y="36"/>
                    </a:lnTo>
                    <a:lnTo>
                      <a:pt x="880" y="36"/>
                    </a:lnTo>
                    <a:lnTo>
                      <a:pt x="858" y="0"/>
                    </a:lnTo>
                    <a:lnTo>
                      <a:pt x="44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2" name="ïṥḻiḓè">
                <a:extLst>
                  <a:ext uri="{FF2B5EF4-FFF2-40B4-BE49-F238E27FC236}">
                    <a16:creationId xmlns="" xmlns:a16="http://schemas.microsoft.com/office/drawing/2014/main" id="{39BAE393-0216-4FD1-80F4-5F66053C135B}"/>
                  </a:ext>
                </a:extLst>
              </p:cNvPr>
              <p:cNvSpPr/>
              <p:nvPr/>
            </p:nvSpPr>
            <p:spPr bwMode="auto">
              <a:xfrm>
                <a:off x="3861507" y="5334314"/>
                <a:ext cx="101465" cy="798211"/>
              </a:xfrm>
              <a:custGeom>
                <a:avLst/>
                <a:gdLst>
                  <a:gd name="T0" fmla="*/ 0 w 22"/>
                  <a:gd name="T1" fmla="*/ 36 h 150"/>
                  <a:gd name="T2" fmla="*/ 22 w 22"/>
                  <a:gd name="T3" fmla="*/ 0 h 150"/>
                  <a:gd name="T4" fmla="*/ 22 w 22"/>
                  <a:gd name="T5" fmla="*/ 114 h 150"/>
                  <a:gd name="T6" fmla="*/ 0 w 22"/>
                  <a:gd name="T7" fmla="*/ 150 h 150"/>
                  <a:gd name="T8" fmla="*/ 0 w 22"/>
                  <a:gd name="T9" fmla="*/ 36 h 150"/>
                </a:gdLst>
                <a:ahLst/>
                <a:cxnLst>
                  <a:cxn ang="0">
                    <a:pos x="T0" y="T1"/>
                  </a:cxn>
                  <a:cxn ang="0">
                    <a:pos x="T2" y="T3"/>
                  </a:cxn>
                  <a:cxn ang="0">
                    <a:pos x="T4" y="T5"/>
                  </a:cxn>
                  <a:cxn ang="0">
                    <a:pos x="T6" y="T7"/>
                  </a:cxn>
                  <a:cxn ang="0">
                    <a:pos x="T8" y="T9"/>
                  </a:cxn>
                </a:cxnLst>
                <a:rect l="0" t="0" r="r" b="b"/>
                <a:pathLst>
                  <a:path w="22" h="150">
                    <a:moveTo>
                      <a:pt x="0" y="36"/>
                    </a:moveTo>
                    <a:lnTo>
                      <a:pt x="22" y="0"/>
                    </a:lnTo>
                    <a:lnTo>
                      <a:pt x="22" y="114"/>
                    </a:lnTo>
                    <a:lnTo>
                      <a:pt x="0" y="150"/>
                    </a:lnTo>
                    <a:lnTo>
                      <a:pt x="0" y="36"/>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3" name="iśľîḑe">
                <a:extLst>
                  <a:ext uri="{FF2B5EF4-FFF2-40B4-BE49-F238E27FC236}">
                    <a16:creationId xmlns="" xmlns:a16="http://schemas.microsoft.com/office/drawing/2014/main" id="{516BDF28-6D79-4258-A09B-17B7AF9EED0E}"/>
                  </a:ext>
                </a:extLst>
              </p:cNvPr>
              <p:cNvSpPr/>
              <p:nvPr/>
            </p:nvSpPr>
            <p:spPr bwMode="auto">
              <a:xfrm>
                <a:off x="7818632" y="5334314"/>
                <a:ext cx="101465" cy="798211"/>
              </a:xfrm>
              <a:custGeom>
                <a:avLst/>
                <a:gdLst>
                  <a:gd name="T0" fmla="*/ 22 w 22"/>
                  <a:gd name="T1" fmla="*/ 36 h 150"/>
                  <a:gd name="T2" fmla="*/ 0 w 22"/>
                  <a:gd name="T3" fmla="*/ 0 h 150"/>
                  <a:gd name="T4" fmla="*/ 0 w 22"/>
                  <a:gd name="T5" fmla="*/ 114 h 150"/>
                  <a:gd name="T6" fmla="*/ 22 w 22"/>
                  <a:gd name="T7" fmla="*/ 150 h 150"/>
                  <a:gd name="T8" fmla="*/ 22 w 22"/>
                  <a:gd name="T9" fmla="*/ 36 h 150"/>
                </a:gdLst>
                <a:ahLst/>
                <a:cxnLst>
                  <a:cxn ang="0">
                    <a:pos x="T0" y="T1"/>
                  </a:cxn>
                  <a:cxn ang="0">
                    <a:pos x="T2" y="T3"/>
                  </a:cxn>
                  <a:cxn ang="0">
                    <a:pos x="T4" y="T5"/>
                  </a:cxn>
                  <a:cxn ang="0">
                    <a:pos x="T6" y="T7"/>
                  </a:cxn>
                  <a:cxn ang="0">
                    <a:pos x="T8" y="T9"/>
                  </a:cxn>
                </a:cxnLst>
                <a:rect l="0" t="0" r="r" b="b"/>
                <a:pathLst>
                  <a:path w="22" h="150">
                    <a:moveTo>
                      <a:pt x="22" y="36"/>
                    </a:moveTo>
                    <a:lnTo>
                      <a:pt x="0" y="0"/>
                    </a:lnTo>
                    <a:lnTo>
                      <a:pt x="0" y="114"/>
                    </a:lnTo>
                    <a:lnTo>
                      <a:pt x="22" y="150"/>
                    </a:lnTo>
                    <a:lnTo>
                      <a:pt x="22" y="36"/>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4" name="íşḻiḓê">
                <a:extLst>
                  <a:ext uri="{FF2B5EF4-FFF2-40B4-BE49-F238E27FC236}">
                    <a16:creationId xmlns="" xmlns:a16="http://schemas.microsoft.com/office/drawing/2014/main" id="{67E4AD7F-6FF9-4FEA-9AA4-B50B483FEA39}"/>
                  </a:ext>
                </a:extLst>
              </p:cNvPr>
              <p:cNvSpPr/>
              <p:nvPr/>
            </p:nvSpPr>
            <p:spPr bwMode="auto">
              <a:xfrm>
                <a:off x="4322710" y="4737654"/>
                <a:ext cx="3136183" cy="606640"/>
              </a:xfrm>
              <a:custGeom>
                <a:avLst/>
                <a:gdLst>
                  <a:gd name="T0" fmla="*/ 680 w 680"/>
                  <a:gd name="T1" fmla="*/ 0 h 114"/>
                  <a:gd name="T2" fmla="*/ 340 w 680"/>
                  <a:gd name="T3" fmla="*/ 0 h 114"/>
                  <a:gd name="T4" fmla="*/ 0 w 680"/>
                  <a:gd name="T5" fmla="*/ 0 h 114"/>
                  <a:gd name="T6" fmla="*/ 0 w 680"/>
                  <a:gd name="T7" fmla="*/ 114 h 114"/>
                  <a:gd name="T8" fmla="*/ 340 w 680"/>
                  <a:gd name="T9" fmla="*/ 114 h 114"/>
                  <a:gd name="T10" fmla="*/ 680 w 680"/>
                  <a:gd name="T11" fmla="*/ 114 h 114"/>
                  <a:gd name="T12" fmla="*/ 680 w 68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680" h="114">
                    <a:moveTo>
                      <a:pt x="680" y="0"/>
                    </a:moveTo>
                    <a:lnTo>
                      <a:pt x="340" y="0"/>
                    </a:lnTo>
                    <a:lnTo>
                      <a:pt x="0" y="0"/>
                    </a:lnTo>
                    <a:lnTo>
                      <a:pt x="0" y="114"/>
                    </a:lnTo>
                    <a:lnTo>
                      <a:pt x="340" y="114"/>
                    </a:lnTo>
                    <a:lnTo>
                      <a:pt x="680" y="114"/>
                    </a:lnTo>
                    <a:lnTo>
                      <a:pt x="68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5" name="ï$lîḑé">
                <a:extLst>
                  <a:ext uri="{FF2B5EF4-FFF2-40B4-BE49-F238E27FC236}">
                    <a16:creationId xmlns="" xmlns:a16="http://schemas.microsoft.com/office/drawing/2014/main" id="{111D71A8-0243-4BCF-9214-D63E0A2EAE2A}"/>
                  </a:ext>
                </a:extLst>
              </p:cNvPr>
              <p:cNvSpPr/>
              <p:nvPr/>
            </p:nvSpPr>
            <p:spPr bwMode="auto">
              <a:xfrm>
                <a:off x="4138229" y="5344295"/>
                <a:ext cx="3505145" cy="329927"/>
              </a:xfrm>
              <a:custGeom>
                <a:avLst/>
                <a:gdLst>
                  <a:gd name="T0" fmla="*/ 380 w 760"/>
                  <a:gd name="T1" fmla="*/ 0 h 62"/>
                  <a:gd name="T2" fmla="*/ 720 w 760"/>
                  <a:gd name="T3" fmla="*/ 0 h 62"/>
                  <a:gd name="T4" fmla="*/ 760 w 760"/>
                  <a:gd name="T5" fmla="*/ 62 h 62"/>
                  <a:gd name="T6" fmla="*/ 380 w 760"/>
                  <a:gd name="T7" fmla="*/ 62 h 62"/>
                  <a:gd name="T8" fmla="*/ 0 w 760"/>
                  <a:gd name="T9" fmla="*/ 62 h 62"/>
                  <a:gd name="T10" fmla="*/ 40 w 760"/>
                  <a:gd name="T11" fmla="*/ 0 h 62"/>
                  <a:gd name="T12" fmla="*/ 380 w 76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60" h="62">
                    <a:moveTo>
                      <a:pt x="380" y="0"/>
                    </a:moveTo>
                    <a:lnTo>
                      <a:pt x="720" y="0"/>
                    </a:lnTo>
                    <a:lnTo>
                      <a:pt x="760" y="62"/>
                    </a:lnTo>
                    <a:lnTo>
                      <a:pt x="380" y="62"/>
                    </a:lnTo>
                    <a:lnTo>
                      <a:pt x="0" y="62"/>
                    </a:lnTo>
                    <a:lnTo>
                      <a:pt x="40" y="0"/>
                    </a:lnTo>
                    <a:lnTo>
                      <a:pt x="38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6" name="îṩļiḓè">
                <a:extLst>
                  <a:ext uri="{FF2B5EF4-FFF2-40B4-BE49-F238E27FC236}">
                    <a16:creationId xmlns="" xmlns:a16="http://schemas.microsoft.com/office/drawing/2014/main" id="{4D65DF5C-D0E8-4FDD-89CC-7F39E450B426}"/>
                  </a:ext>
                </a:extLst>
              </p:cNvPr>
              <p:cNvSpPr/>
              <p:nvPr/>
            </p:nvSpPr>
            <p:spPr bwMode="auto">
              <a:xfrm>
                <a:off x="7458894" y="4737654"/>
                <a:ext cx="184481" cy="936567"/>
              </a:xfrm>
              <a:custGeom>
                <a:avLst/>
                <a:gdLst>
                  <a:gd name="T0" fmla="*/ 40 w 40"/>
                  <a:gd name="T1" fmla="*/ 60 h 176"/>
                  <a:gd name="T2" fmla="*/ 0 w 40"/>
                  <a:gd name="T3" fmla="*/ 0 h 176"/>
                  <a:gd name="T4" fmla="*/ 0 w 40"/>
                  <a:gd name="T5" fmla="*/ 114 h 176"/>
                  <a:gd name="T6" fmla="*/ 40 w 40"/>
                  <a:gd name="T7" fmla="*/ 176 h 176"/>
                  <a:gd name="T8" fmla="*/ 40 w 40"/>
                  <a:gd name="T9" fmla="*/ 60 h 176"/>
                </a:gdLst>
                <a:ahLst/>
                <a:cxnLst>
                  <a:cxn ang="0">
                    <a:pos x="T0" y="T1"/>
                  </a:cxn>
                  <a:cxn ang="0">
                    <a:pos x="T2" y="T3"/>
                  </a:cxn>
                  <a:cxn ang="0">
                    <a:pos x="T4" y="T5"/>
                  </a:cxn>
                  <a:cxn ang="0">
                    <a:pos x="T6" y="T7"/>
                  </a:cxn>
                  <a:cxn ang="0">
                    <a:pos x="T8" y="T9"/>
                  </a:cxn>
                </a:cxnLst>
                <a:rect l="0" t="0" r="r" b="b"/>
                <a:pathLst>
                  <a:path w="40" h="176">
                    <a:moveTo>
                      <a:pt x="40" y="60"/>
                    </a:moveTo>
                    <a:lnTo>
                      <a:pt x="0" y="0"/>
                    </a:lnTo>
                    <a:lnTo>
                      <a:pt x="0" y="114"/>
                    </a:lnTo>
                    <a:lnTo>
                      <a:pt x="40" y="176"/>
                    </a:lnTo>
                    <a:lnTo>
                      <a:pt x="40" y="6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7" name="îšḻídê">
                <a:extLst>
                  <a:ext uri="{FF2B5EF4-FFF2-40B4-BE49-F238E27FC236}">
                    <a16:creationId xmlns="" xmlns:a16="http://schemas.microsoft.com/office/drawing/2014/main" id="{EE787464-C3E1-4B1B-A83D-B3FBAD50783C}"/>
                  </a:ext>
                </a:extLst>
              </p:cNvPr>
              <p:cNvSpPr/>
              <p:nvPr/>
            </p:nvSpPr>
            <p:spPr bwMode="auto">
              <a:xfrm>
                <a:off x="4138229" y="4737654"/>
                <a:ext cx="184481" cy="936567"/>
              </a:xfrm>
              <a:custGeom>
                <a:avLst/>
                <a:gdLst>
                  <a:gd name="T0" fmla="*/ 0 w 40"/>
                  <a:gd name="T1" fmla="*/ 60 h 176"/>
                  <a:gd name="T2" fmla="*/ 40 w 40"/>
                  <a:gd name="T3" fmla="*/ 0 h 176"/>
                  <a:gd name="T4" fmla="*/ 40 w 40"/>
                  <a:gd name="T5" fmla="*/ 114 h 176"/>
                  <a:gd name="T6" fmla="*/ 0 w 40"/>
                  <a:gd name="T7" fmla="*/ 176 h 176"/>
                  <a:gd name="T8" fmla="*/ 0 w 40"/>
                  <a:gd name="T9" fmla="*/ 60 h 176"/>
                </a:gdLst>
                <a:ahLst/>
                <a:cxnLst>
                  <a:cxn ang="0">
                    <a:pos x="T0" y="T1"/>
                  </a:cxn>
                  <a:cxn ang="0">
                    <a:pos x="T2" y="T3"/>
                  </a:cxn>
                  <a:cxn ang="0">
                    <a:pos x="T4" y="T5"/>
                  </a:cxn>
                  <a:cxn ang="0">
                    <a:pos x="T6" y="T7"/>
                  </a:cxn>
                  <a:cxn ang="0">
                    <a:pos x="T8" y="T9"/>
                  </a:cxn>
                </a:cxnLst>
                <a:rect l="0" t="0" r="r" b="b"/>
                <a:pathLst>
                  <a:path w="40" h="176">
                    <a:moveTo>
                      <a:pt x="0" y="60"/>
                    </a:moveTo>
                    <a:lnTo>
                      <a:pt x="40" y="0"/>
                    </a:lnTo>
                    <a:lnTo>
                      <a:pt x="40" y="114"/>
                    </a:lnTo>
                    <a:lnTo>
                      <a:pt x="0" y="176"/>
                    </a:lnTo>
                    <a:lnTo>
                      <a:pt x="0" y="6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8" name="iśḷiḓé">
                <a:extLst>
                  <a:ext uri="{FF2B5EF4-FFF2-40B4-BE49-F238E27FC236}">
                    <a16:creationId xmlns="" xmlns:a16="http://schemas.microsoft.com/office/drawing/2014/main" id="{DF21ED07-323C-4E02-87BA-DD63D5FA13C3}"/>
                  </a:ext>
                </a:extLst>
              </p:cNvPr>
              <p:cNvSpPr/>
              <p:nvPr/>
            </p:nvSpPr>
            <p:spPr bwMode="auto">
              <a:xfrm>
                <a:off x="4765466" y="4041214"/>
                <a:ext cx="2250673" cy="606640"/>
              </a:xfrm>
              <a:custGeom>
                <a:avLst/>
                <a:gdLst>
                  <a:gd name="T0" fmla="*/ 488 w 488"/>
                  <a:gd name="T1" fmla="*/ 0 h 114"/>
                  <a:gd name="T2" fmla="*/ 244 w 488"/>
                  <a:gd name="T3" fmla="*/ 0 h 114"/>
                  <a:gd name="T4" fmla="*/ 0 w 488"/>
                  <a:gd name="T5" fmla="*/ 0 h 114"/>
                  <a:gd name="T6" fmla="*/ 0 w 488"/>
                  <a:gd name="T7" fmla="*/ 114 h 114"/>
                  <a:gd name="T8" fmla="*/ 244 w 488"/>
                  <a:gd name="T9" fmla="*/ 114 h 114"/>
                  <a:gd name="T10" fmla="*/ 488 w 488"/>
                  <a:gd name="T11" fmla="*/ 114 h 114"/>
                  <a:gd name="T12" fmla="*/ 488 w 488"/>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88" h="114">
                    <a:moveTo>
                      <a:pt x="488" y="0"/>
                    </a:moveTo>
                    <a:lnTo>
                      <a:pt x="244" y="0"/>
                    </a:lnTo>
                    <a:lnTo>
                      <a:pt x="0" y="0"/>
                    </a:lnTo>
                    <a:lnTo>
                      <a:pt x="0" y="114"/>
                    </a:lnTo>
                    <a:lnTo>
                      <a:pt x="244" y="114"/>
                    </a:lnTo>
                    <a:lnTo>
                      <a:pt x="488" y="114"/>
                    </a:lnTo>
                    <a:lnTo>
                      <a:pt x="488"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9" name="ïṣļïḋê">
                <a:extLst>
                  <a:ext uri="{FF2B5EF4-FFF2-40B4-BE49-F238E27FC236}">
                    <a16:creationId xmlns="" xmlns:a16="http://schemas.microsoft.com/office/drawing/2014/main" id="{986C1137-0957-434B-859E-8D0A3854A5B9}"/>
                  </a:ext>
                </a:extLst>
              </p:cNvPr>
              <p:cNvSpPr/>
              <p:nvPr/>
            </p:nvSpPr>
            <p:spPr bwMode="auto">
              <a:xfrm>
                <a:off x="4497968" y="4647854"/>
                <a:ext cx="2785669" cy="478926"/>
              </a:xfrm>
              <a:custGeom>
                <a:avLst/>
                <a:gdLst>
                  <a:gd name="T0" fmla="*/ 302 w 604"/>
                  <a:gd name="T1" fmla="*/ 0 h 90"/>
                  <a:gd name="T2" fmla="*/ 546 w 604"/>
                  <a:gd name="T3" fmla="*/ 0 h 90"/>
                  <a:gd name="T4" fmla="*/ 604 w 604"/>
                  <a:gd name="T5" fmla="*/ 90 h 90"/>
                  <a:gd name="T6" fmla="*/ 302 w 604"/>
                  <a:gd name="T7" fmla="*/ 90 h 90"/>
                  <a:gd name="T8" fmla="*/ 0 w 604"/>
                  <a:gd name="T9" fmla="*/ 90 h 90"/>
                  <a:gd name="T10" fmla="*/ 58 w 604"/>
                  <a:gd name="T11" fmla="*/ 0 h 90"/>
                  <a:gd name="T12" fmla="*/ 302 w 60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604" h="90">
                    <a:moveTo>
                      <a:pt x="302" y="0"/>
                    </a:moveTo>
                    <a:lnTo>
                      <a:pt x="546" y="0"/>
                    </a:lnTo>
                    <a:lnTo>
                      <a:pt x="604" y="90"/>
                    </a:lnTo>
                    <a:lnTo>
                      <a:pt x="302" y="90"/>
                    </a:lnTo>
                    <a:lnTo>
                      <a:pt x="0" y="90"/>
                    </a:lnTo>
                    <a:lnTo>
                      <a:pt x="58" y="0"/>
                    </a:lnTo>
                    <a:lnTo>
                      <a:pt x="302"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0" name="îṩļiḑe">
                <a:extLst>
                  <a:ext uri="{FF2B5EF4-FFF2-40B4-BE49-F238E27FC236}">
                    <a16:creationId xmlns="" xmlns:a16="http://schemas.microsoft.com/office/drawing/2014/main" id="{5391BEF4-87EF-420D-93C8-7EF8618AD951}"/>
                  </a:ext>
                </a:extLst>
              </p:cNvPr>
              <p:cNvSpPr/>
              <p:nvPr/>
            </p:nvSpPr>
            <p:spPr bwMode="auto">
              <a:xfrm>
                <a:off x="7016138" y="4041214"/>
                <a:ext cx="267498" cy="1085566"/>
              </a:xfrm>
              <a:custGeom>
                <a:avLst/>
                <a:gdLst>
                  <a:gd name="T0" fmla="*/ 58 w 58"/>
                  <a:gd name="T1" fmla="*/ 90 h 204"/>
                  <a:gd name="T2" fmla="*/ 0 w 58"/>
                  <a:gd name="T3" fmla="*/ 0 h 204"/>
                  <a:gd name="T4" fmla="*/ 0 w 58"/>
                  <a:gd name="T5" fmla="*/ 114 h 204"/>
                  <a:gd name="T6" fmla="*/ 58 w 58"/>
                  <a:gd name="T7" fmla="*/ 204 h 204"/>
                  <a:gd name="T8" fmla="*/ 58 w 58"/>
                  <a:gd name="T9" fmla="*/ 90 h 204"/>
                </a:gdLst>
                <a:ahLst/>
                <a:cxnLst>
                  <a:cxn ang="0">
                    <a:pos x="T0" y="T1"/>
                  </a:cxn>
                  <a:cxn ang="0">
                    <a:pos x="T2" y="T3"/>
                  </a:cxn>
                  <a:cxn ang="0">
                    <a:pos x="T4" y="T5"/>
                  </a:cxn>
                  <a:cxn ang="0">
                    <a:pos x="T6" y="T7"/>
                  </a:cxn>
                  <a:cxn ang="0">
                    <a:pos x="T8" y="T9"/>
                  </a:cxn>
                </a:cxnLst>
                <a:rect l="0" t="0" r="r" b="b"/>
                <a:pathLst>
                  <a:path w="58" h="204">
                    <a:moveTo>
                      <a:pt x="58" y="90"/>
                    </a:moveTo>
                    <a:lnTo>
                      <a:pt x="0" y="0"/>
                    </a:lnTo>
                    <a:lnTo>
                      <a:pt x="0" y="114"/>
                    </a:lnTo>
                    <a:lnTo>
                      <a:pt x="58" y="204"/>
                    </a:lnTo>
                    <a:lnTo>
                      <a:pt x="58" y="9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1" name="ísḻíḑè">
                <a:extLst>
                  <a:ext uri="{FF2B5EF4-FFF2-40B4-BE49-F238E27FC236}">
                    <a16:creationId xmlns="" xmlns:a16="http://schemas.microsoft.com/office/drawing/2014/main" id="{B605B53F-D6A0-4D77-8D9C-280A9C32E745}"/>
                  </a:ext>
                </a:extLst>
              </p:cNvPr>
              <p:cNvSpPr/>
              <p:nvPr/>
            </p:nvSpPr>
            <p:spPr bwMode="auto">
              <a:xfrm>
                <a:off x="4497968" y="4041214"/>
                <a:ext cx="267498" cy="1085566"/>
              </a:xfrm>
              <a:custGeom>
                <a:avLst/>
                <a:gdLst>
                  <a:gd name="T0" fmla="*/ 0 w 58"/>
                  <a:gd name="T1" fmla="*/ 90 h 204"/>
                  <a:gd name="T2" fmla="*/ 58 w 58"/>
                  <a:gd name="T3" fmla="*/ 0 h 204"/>
                  <a:gd name="T4" fmla="*/ 58 w 58"/>
                  <a:gd name="T5" fmla="*/ 114 h 204"/>
                  <a:gd name="T6" fmla="*/ 0 w 58"/>
                  <a:gd name="T7" fmla="*/ 204 h 204"/>
                  <a:gd name="T8" fmla="*/ 0 w 58"/>
                  <a:gd name="T9" fmla="*/ 90 h 204"/>
                </a:gdLst>
                <a:ahLst/>
                <a:cxnLst>
                  <a:cxn ang="0">
                    <a:pos x="T0" y="T1"/>
                  </a:cxn>
                  <a:cxn ang="0">
                    <a:pos x="T2" y="T3"/>
                  </a:cxn>
                  <a:cxn ang="0">
                    <a:pos x="T4" y="T5"/>
                  </a:cxn>
                  <a:cxn ang="0">
                    <a:pos x="T6" y="T7"/>
                  </a:cxn>
                  <a:cxn ang="0">
                    <a:pos x="T8" y="T9"/>
                  </a:cxn>
                </a:cxnLst>
                <a:rect l="0" t="0" r="r" b="b"/>
                <a:pathLst>
                  <a:path w="58" h="204">
                    <a:moveTo>
                      <a:pt x="0" y="90"/>
                    </a:moveTo>
                    <a:lnTo>
                      <a:pt x="58" y="0"/>
                    </a:lnTo>
                    <a:lnTo>
                      <a:pt x="58" y="114"/>
                    </a:lnTo>
                    <a:lnTo>
                      <a:pt x="0" y="204"/>
                    </a:lnTo>
                    <a:lnTo>
                      <a:pt x="0" y="9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2" name="ïşľiḋé">
                <a:extLst>
                  <a:ext uri="{FF2B5EF4-FFF2-40B4-BE49-F238E27FC236}">
                    <a16:creationId xmlns="" xmlns:a16="http://schemas.microsoft.com/office/drawing/2014/main" id="{5D390FF0-F4E4-4F31-809D-3E54FCF70DCD}"/>
                  </a:ext>
                </a:extLst>
              </p:cNvPr>
              <p:cNvSpPr/>
              <p:nvPr/>
            </p:nvSpPr>
            <p:spPr bwMode="auto">
              <a:xfrm>
                <a:off x="5282015" y="3196461"/>
                <a:ext cx="1217577" cy="606640"/>
              </a:xfrm>
              <a:custGeom>
                <a:avLst/>
                <a:gdLst>
                  <a:gd name="T0" fmla="*/ 264 w 264"/>
                  <a:gd name="T1" fmla="*/ 0 h 114"/>
                  <a:gd name="T2" fmla="*/ 132 w 264"/>
                  <a:gd name="T3" fmla="*/ 0 h 114"/>
                  <a:gd name="T4" fmla="*/ 0 w 264"/>
                  <a:gd name="T5" fmla="*/ 0 h 114"/>
                  <a:gd name="T6" fmla="*/ 0 w 264"/>
                  <a:gd name="T7" fmla="*/ 114 h 114"/>
                  <a:gd name="T8" fmla="*/ 132 w 264"/>
                  <a:gd name="T9" fmla="*/ 114 h 114"/>
                  <a:gd name="T10" fmla="*/ 264 w 264"/>
                  <a:gd name="T11" fmla="*/ 114 h 114"/>
                  <a:gd name="T12" fmla="*/ 264 w 2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4" h="114">
                    <a:moveTo>
                      <a:pt x="264" y="0"/>
                    </a:moveTo>
                    <a:lnTo>
                      <a:pt x="132" y="0"/>
                    </a:lnTo>
                    <a:lnTo>
                      <a:pt x="0" y="0"/>
                    </a:lnTo>
                    <a:lnTo>
                      <a:pt x="0" y="114"/>
                    </a:lnTo>
                    <a:lnTo>
                      <a:pt x="132" y="114"/>
                    </a:lnTo>
                    <a:lnTo>
                      <a:pt x="264" y="114"/>
                    </a:lnTo>
                    <a:lnTo>
                      <a:pt x="264"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3" name="isḻïdè">
                <a:extLst>
                  <a:ext uri="{FF2B5EF4-FFF2-40B4-BE49-F238E27FC236}">
                    <a16:creationId xmlns="" xmlns:a16="http://schemas.microsoft.com/office/drawing/2014/main" id="{8BB9877A-C3F8-4FD2-BC9D-AD67670F5784}"/>
                  </a:ext>
                </a:extLst>
              </p:cNvPr>
              <p:cNvSpPr/>
              <p:nvPr/>
            </p:nvSpPr>
            <p:spPr bwMode="auto">
              <a:xfrm>
                <a:off x="4931500" y="3803101"/>
                <a:ext cx="1918606" cy="627926"/>
              </a:xfrm>
              <a:custGeom>
                <a:avLst/>
                <a:gdLst>
                  <a:gd name="T0" fmla="*/ 208 w 416"/>
                  <a:gd name="T1" fmla="*/ 0 h 118"/>
                  <a:gd name="T2" fmla="*/ 340 w 416"/>
                  <a:gd name="T3" fmla="*/ 0 h 118"/>
                  <a:gd name="T4" fmla="*/ 416 w 416"/>
                  <a:gd name="T5" fmla="*/ 118 h 118"/>
                  <a:gd name="T6" fmla="*/ 208 w 416"/>
                  <a:gd name="T7" fmla="*/ 118 h 118"/>
                  <a:gd name="T8" fmla="*/ 0 w 416"/>
                  <a:gd name="T9" fmla="*/ 118 h 118"/>
                  <a:gd name="T10" fmla="*/ 76 w 416"/>
                  <a:gd name="T11" fmla="*/ 0 h 118"/>
                  <a:gd name="T12" fmla="*/ 208 w 416"/>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416" h="118">
                    <a:moveTo>
                      <a:pt x="208" y="0"/>
                    </a:moveTo>
                    <a:lnTo>
                      <a:pt x="340" y="0"/>
                    </a:lnTo>
                    <a:lnTo>
                      <a:pt x="416" y="118"/>
                    </a:lnTo>
                    <a:lnTo>
                      <a:pt x="208" y="118"/>
                    </a:lnTo>
                    <a:lnTo>
                      <a:pt x="0" y="118"/>
                    </a:lnTo>
                    <a:lnTo>
                      <a:pt x="76" y="0"/>
                    </a:lnTo>
                    <a:lnTo>
                      <a:pt x="208"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4" name="íŝľîḓê">
                <a:extLst>
                  <a:ext uri="{FF2B5EF4-FFF2-40B4-BE49-F238E27FC236}">
                    <a16:creationId xmlns="" xmlns:a16="http://schemas.microsoft.com/office/drawing/2014/main" id="{4EE7A805-3F82-4212-B4D7-D3A82ED87168}"/>
                  </a:ext>
                </a:extLst>
              </p:cNvPr>
              <p:cNvSpPr/>
              <p:nvPr/>
            </p:nvSpPr>
            <p:spPr bwMode="auto">
              <a:xfrm>
                <a:off x="6499591" y="3196461"/>
                <a:ext cx="350515" cy="1234566"/>
              </a:xfrm>
              <a:custGeom>
                <a:avLst/>
                <a:gdLst>
                  <a:gd name="T0" fmla="*/ 0 w 76"/>
                  <a:gd name="T1" fmla="*/ 0 h 232"/>
                  <a:gd name="T2" fmla="*/ 0 w 76"/>
                  <a:gd name="T3" fmla="*/ 114 h 232"/>
                  <a:gd name="T4" fmla="*/ 76 w 76"/>
                  <a:gd name="T5" fmla="*/ 232 h 232"/>
                  <a:gd name="T6" fmla="*/ 76 w 76"/>
                  <a:gd name="T7" fmla="*/ 116 h 232"/>
                  <a:gd name="T8" fmla="*/ 0 w 76"/>
                  <a:gd name="T9" fmla="*/ 0 h 232"/>
                </a:gdLst>
                <a:ahLst/>
                <a:cxnLst>
                  <a:cxn ang="0">
                    <a:pos x="T0" y="T1"/>
                  </a:cxn>
                  <a:cxn ang="0">
                    <a:pos x="T2" y="T3"/>
                  </a:cxn>
                  <a:cxn ang="0">
                    <a:pos x="T4" y="T5"/>
                  </a:cxn>
                  <a:cxn ang="0">
                    <a:pos x="T6" y="T7"/>
                  </a:cxn>
                  <a:cxn ang="0">
                    <a:pos x="T8" y="T9"/>
                  </a:cxn>
                </a:cxnLst>
                <a:rect l="0" t="0" r="r" b="b"/>
                <a:pathLst>
                  <a:path w="76" h="232">
                    <a:moveTo>
                      <a:pt x="0" y="0"/>
                    </a:moveTo>
                    <a:lnTo>
                      <a:pt x="0" y="114"/>
                    </a:lnTo>
                    <a:lnTo>
                      <a:pt x="76" y="232"/>
                    </a:lnTo>
                    <a:lnTo>
                      <a:pt x="76" y="116"/>
                    </a:ln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5" name="iṧ1îḑè">
                <a:extLst>
                  <a:ext uri="{FF2B5EF4-FFF2-40B4-BE49-F238E27FC236}">
                    <a16:creationId xmlns="" xmlns:a16="http://schemas.microsoft.com/office/drawing/2014/main" id="{CEFAD4F1-52BE-49FB-8AA1-D63F2314D73E}"/>
                  </a:ext>
                </a:extLst>
              </p:cNvPr>
              <p:cNvSpPr/>
              <p:nvPr/>
            </p:nvSpPr>
            <p:spPr bwMode="auto">
              <a:xfrm>
                <a:off x="4931500" y="3196461"/>
                <a:ext cx="350515" cy="1234566"/>
              </a:xfrm>
              <a:custGeom>
                <a:avLst/>
                <a:gdLst>
                  <a:gd name="T0" fmla="*/ 76 w 76"/>
                  <a:gd name="T1" fmla="*/ 0 h 232"/>
                  <a:gd name="T2" fmla="*/ 76 w 76"/>
                  <a:gd name="T3" fmla="*/ 114 h 232"/>
                  <a:gd name="T4" fmla="*/ 0 w 76"/>
                  <a:gd name="T5" fmla="*/ 232 h 232"/>
                  <a:gd name="T6" fmla="*/ 0 w 76"/>
                  <a:gd name="T7" fmla="*/ 116 h 232"/>
                  <a:gd name="T8" fmla="*/ 76 w 76"/>
                  <a:gd name="T9" fmla="*/ 0 h 232"/>
                </a:gdLst>
                <a:ahLst/>
                <a:cxnLst>
                  <a:cxn ang="0">
                    <a:pos x="T0" y="T1"/>
                  </a:cxn>
                  <a:cxn ang="0">
                    <a:pos x="T2" y="T3"/>
                  </a:cxn>
                  <a:cxn ang="0">
                    <a:pos x="T4" y="T5"/>
                  </a:cxn>
                  <a:cxn ang="0">
                    <a:pos x="T6" y="T7"/>
                  </a:cxn>
                  <a:cxn ang="0">
                    <a:pos x="T8" y="T9"/>
                  </a:cxn>
                </a:cxnLst>
                <a:rect l="0" t="0" r="r" b="b"/>
                <a:pathLst>
                  <a:path w="76" h="232">
                    <a:moveTo>
                      <a:pt x="76" y="0"/>
                    </a:moveTo>
                    <a:lnTo>
                      <a:pt x="76" y="114"/>
                    </a:lnTo>
                    <a:lnTo>
                      <a:pt x="0" y="232"/>
                    </a:lnTo>
                    <a:lnTo>
                      <a:pt x="0" y="116"/>
                    </a:lnTo>
                    <a:lnTo>
                      <a:pt x="76" y="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6" name="ïṡľïďê">
                <a:extLst>
                  <a:ext uri="{FF2B5EF4-FFF2-40B4-BE49-F238E27FC236}">
                    <a16:creationId xmlns="" xmlns:a16="http://schemas.microsoft.com/office/drawing/2014/main" id="{7B44DB74-F0CF-4107-AE1E-23F89D7A744C}"/>
                  </a:ext>
                </a:extLst>
              </p:cNvPr>
              <p:cNvSpPr/>
              <p:nvPr/>
            </p:nvSpPr>
            <p:spPr bwMode="auto">
              <a:xfrm>
                <a:off x="5457273" y="2807999"/>
                <a:ext cx="867062" cy="776925"/>
              </a:xfrm>
              <a:custGeom>
                <a:avLst/>
                <a:gdLst>
                  <a:gd name="T0" fmla="*/ 94 w 188"/>
                  <a:gd name="T1" fmla="*/ 0 h 146"/>
                  <a:gd name="T2" fmla="*/ 188 w 188"/>
                  <a:gd name="T3" fmla="*/ 146 h 146"/>
                  <a:gd name="T4" fmla="*/ 94 w 188"/>
                  <a:gd name="T5" fmla="*/ 146 h 146"/>
                  <a:gd name="T6" fmla="*/ 0 w 188"/>
                  <a:gd name="T7" fmla="*/ 146 h 146"/>
                  <a:gd name="T8" fmla="*/ 94 w 188"/>
                  <a:gd name="T9" fmla="*/ 0 h 146"/>
                </a:gdLst>
                <a:ahLst/>
                <a:cxnLst>
                  <a:cxn ang="0">
                    <a:pos x="T0" y="T1"/>
                  </a:cxn>
                  <a:cxn ang="0">
                    <a:pos x="T2" y="T3"/>
                  </a:cxn>
                  <a:cxn ang="0">
                    <a:pos x="T4" y="T5"/>
                  </a:cxn>
                  <a:cxn ang="0">
                    <a:pos x="T6" y="T7"/>
                  </a:cxn>
                  <a:cxn ang="0">
                    <a:pos x="T8" y="T9"/>
                  </a:cxn>
                </a:cxnLst>
                <a:rect l="0" t="0" r="r" b="b"/>
                <a:pathLst>
                  <a:path w="188" h="146">
                    <a:moveTo>
                      <a:pt x="94" y="0"/>
                    </a:moveTo>
                    <a:lnTo>
                      <a:pt x="188" y="146"/>
                    </a:lnTo>
                    <a:lnTo>
                      <a:pt x="94" y="146"/>
                    </a:lnTo>
                    <a:lnTo>
                      <a:pt x="0" y="146"/>
                    </a:lnTo>
                    <a:lnTo>
                      <a:pt x="9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7" name="ïṣḷíḋê">
                <a:extLst>
                  <a:ext uri="{FF2B5EF4-FFF2-40B4-BE49-F238E27FC236}">
                    <a16:creationId xmlns="" xmlns:a16="http://schemas.microsoft.com/office/drawing/2014/main" id="{C323109B-3CD6-4A64-B56D-DDC1829B8201}"/>
                  </a:ext>
                </a:extLst>
              </p:cNvPr>
              <p:cNvSpPr/>
              <p:nvPr/>
            </p:nvSpPr>
            <p:spPr bwMode="auto">
              <a:xfrm>
                <a:off x="5457273" y="2201359"/>
                <a:ext cx="433531" cy="1383566"/>
              </a:xfrm>
              <a:custGeom>
                <a:avLst/>
                <a:gdLst>
                  <a:gd name="T0" fmla="*/ 94 w 94"/>
                  <a:gd name="T1" fmla="*/ 0 h 260"/>
                  <a:gd name="T2" fmla="*/ 0 w 94"/>
                  <a:gd name="T3" fmla="*/ 144 h 260"/>
                  <a:gd name="T4" fmla="*/ 0 w 94"/>
                  <a:gd name="T5" fmla="*/ 260 h 260"/>
                  <a:gd name="T6" fmla="*/ 94 w 94"/>
                  <a:gd name="T7" fmla="*/ 114 h 260"/>
                  <a:gd name="T8" fmla="*/ 94 w 94"/>
                  <a:gd name="T9" fmla="*/ 0 h 260"/>
                </a:gdLst>
                <a:ahLst/>
                <a:cxnLst>
                  <a:cxn ang="0">
                    <a:pos x="T0" y="T1"/>
                  </a:cxn>
                  <a:cxn ang="0">
                    <a:pos x="T2" y="T3"/>
                  </a:cxn>
                  <a:cxn ang="0">
                    <a:pos x="T4" y="T5"/>
                  </a:cxn>
                  <a:cxn ang="0">
                    <a:pos x="T6" y="T7"/>
                  </a:cxn>
                  <a:cxn ang="0">
                    <a:pos x="T8" y="T9"/>
                  </a:cxn>
                </a:cxnLst>
                <a:rect l="0" t="0" r="r" b="b"/>
                <a:pathLst>
                  <a:path w="94" h="260">
                    <a:moveTo>
                      <a:pt x="94" y="0"/>
                    </a:moveTo>
                    <a:lnTo>
                      <a:pt x="0" y="144"/>
                    </a:lnTo>
                    <a:lnTo>
                      <a:pt x="0" y="260"/>
                    </a:lnTo>
                    <a:lnTo>
                      <a:pt x="94" y="114"/>
                    </a:lnTo>
                    <a:lnTo>
                      <a:pt x="94"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8" name="išľïḓe">
                <a:extLst>
                  <a:ext uri="{FF2B5EF4-FFF2-40B4-BE49-F238E27FC236}">
                    <a16:creationId xmlns="" xmlns:a16="http://schemas.microsoft.com/office/drawing/2014/main" id="{A1B3D838-97FE-409E-A676-07123C34DEF6}"/>
                  </a:ext>
                </a:extLst>
              </p:cNvPr>
              <p:cNvSpPr/>
              <p:nvPr/>
            </p:nvSpPr>
            <p:spPr bwMode="auto">
              <a:xfrm>
                <a:off x="5890804" y="2201359"/>
                <a:ext cx="433531" cy="1383566"/>
              </a:xfrm>
              <a:custGeom>
                <a:avLst/>
                <a:gdLst>
                  <a:gd name="T0" fmla="*/ 0 w 94"/>
                  <a:gd name="T1" fmla="*/ 0 h 260"/>
                  <a:gd name="T2" fmla="*/ 94 w 94"/>
                  <a:gd name="T3" fmla="*/ 144 h 260"/>
                  <a:gd name="T4" fmla="*/ 94 w 94"/>
                  <a:gd name="T5" fmla="*/ 260 h 260"/>
                  <a:gd name="T6" fmla="*/ 0 w 94"/>
                  <a:gd name="T7" fmla="*/ 114 h 260"/>
                  <a:gd name="T8" fmla="*/ 0 w 94"/>
                  <a:gd name="T9" fmla="*/ 0 h 260"/>
                </a:gdLst>
                <a:ahLst/>
                <a:cxnLst>
                  <a:cxn ang="0">
                    <a:pos x="T0" y="T1"/>
                  </a:cxn>
                  <a:cxn ang="0">
                    <a:pos x="T2" y="T3"/>
                  </a:cxn>
                  <a:cxn ang="0">
                    <a:pos x="T4" y="T5"/>
                  </a:cxn>
                  <a:cxn ang="0">
                    <a:pos x="T6" y="T7"/>
                  </a:cxn>
                  <a:cxn ang="0">
                    <a:pos x="T8" y="T9"/>
                  </a:cxn>
                </a:cxnLst>
                <a:rect l="0" t="0" r="r" b="b"/>
                <a:pathLst>
                  <a:path w="94" h="260">
                    <a:moveTo>
                      <a:pt x="0" y="0"/>
                    </a:moveTo>
                    <a:lnTo>
                      <a:pt x="94" y="144"/>
                    </a:lnTo>
                    <a:lnTo>
                      <a:pt x="94" y="260"/>
                    </a:lnTo>
                    <a:lnTo>
                      <a:pt x="0" y="11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grpSp>
        <p:sp>
          <p:nvSpPr>
            <p:cNvPr id="9" name="iśľiḍê">
              <a:extLst>
                <a:ext uri="{FF2B5EF4-FFF2-40B4-BE49-F238E27FC236}">
                  <a16:creationId xmlns="" xmlns:a16="http://schemas.microsoft.com/office/drawing/2014/main" id="{417D6EEA-4A78-46BE-9AC5-CBEAC0537D6C}"/>
                </a:ext>
              </a:extLst>
            </p:cNvPr>
            <p:cNvSpPr/>
            <p:nvPr/>
          </p:nvSpPr>
          <p:spPr bwMode="auto">
            <a:xfrm>
              <a:off x="955655" y="28484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t>理解别人写的程序通常非常困难，而且困难程度随着软件配置成分的减少而迅速增加。如果仅有程序代码没有说明文档，则会出现严重的问题。</a:t>
              </a:r>
            </a:p>
          </p:txBody>
        </p:sp>
        <p:cxnSp>
          <p:nvCxnSpPr>
            <p:cNvPr id="10" name="直接连接符 9">
              <a:extLst>
                <a:ext uri="{FF2B5EF4-FFF2-40B4-BE49-F238E27FC236}">
                  <a16:creationId xmlns="" xmlns:a16="http://schemas.microsoft.com/office/drawing/2014/main" id="{E9F02C40-426C-4E00-AA0C-C7580B0C259F}"/>
                </a:ext>
              </a:extLst>
            </p:cNvPr>
            <p:cNvCxnSpPr>
              <a:cxnSpLocks/>
            </p:cNvCxnSpPr>
            <p:nvPr/>
          </p:nvCxnSpPr>
          <p:spPr>
            <a:xfrm>
              <a:off x="901231" y="2756631"/>
              <a:ext cx="439204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74B76189-BA9C-4D5F-8427-C668A1F5EC9C}"/>
                </a:ext>
              </a:extLst>
            </p:cNvPr>
            <p:cNvCxnSpPr>
              <a:cxnSpLocks/>
            </p:cNvCxnSpPr>
            <p:nvPr/>
          </p:nvCxnSpPr>
          <p:spPr>
            <a:xfrm>
              <a:off x="7127416" y="3363435"/>
              <a:ext cx="438212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2" name="íṩlïdé">
              <a:extLst>
                <a:ext uri="{FF2B5EF4-FFF2-40B4-BE49-F238E27FC236}">
                  <a16:creationId xmlns="" xmlns:a16="http://schemas.microsoft.com/office/drawing/2014/main" id="{683077DC-4654-485B-BB2B-A8C5F5B230A1}"/>
                </a:ext>
              </a:extLst>
            </p:cNvPr>
            <p:cNvSpPr txBox="1"/>
            <p:nvPr/>
          </p:nvSpPr>
          <p:spPr bwMode="auto">
            <a:xfrm>
              <a:off x="8426599" y="2041037"/>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2</a:t>
              </a:r>
              <a:endParaRPr lang="en-US" altLang="zh-CN" sz="2000" b="1" dirty="0"/>
            </a:p>
          </p:txBody>
        </p:sp>
        <p:sp>
          <p:nvSpPr>
            <p:cNvPr id="13" name="îşľîḍê">
              <a:extLst>
                <a:ext uri="{FF2B5EF4-FFF2-40B4-BE49-F238E27FC236}">
                  <a16:creationId xmlns="" xmlns:a16="http://schemas.microsoft.com/office/drawing/2014/main" id="{814D1B26-7D4B-49B7-A037-531DEA9DB9A2}"/>
                </a:ext>
              </a:extLst>
            </p:cNvPr>
            <p:cNvSpPr/>
            <p:nvPr/>
          </p:nvSpPr>
          <p:spPr bwMode="auto">
            <a:xfrm>
              <a:off x="8426598" y="249648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smtClean="0"/>
                <a:t>需要</a:t>
              </a:r>
              <a:r>
                <a:rPr lang="zh-CN" altLang="en-US" sz="1100" dirty="0"/>
                <a:t>维护的软件往往没有合格的文档，或者文档资料显著不足。认识到软件必须有文档仅仅是第一步，容易理解的并且和程序代码完全一致的文档才真正有价值。</a:t>
              </a:r>
            </a:p>
          </p:txBody>
        </p:sp>
        <p:sp>
          <p:nvSpPr>
            <p:cNvPr id="15" name="iṣļîde">
              <a:extLst>
                <a:ext uri="{FF2B5EF4-FFF2-40B4-BE49-F238E27FC236}">
                  <a16:creationId xmlns="" xmlns:a16="http://schemas.microsoft.com/office/drawing/2014/main" id="{54F4ED5B-E3C9-4180-A9A4-800DAB4709A0}"/>
                </a:ext>
              </a:extLst>
            </p:cNvPr>
            <p:cNvSpPr/>
            <p:nvPr/>
          </p:nvSpPr>
          <p:spPr bwMode="auto">
            <a:xfrm>
              <a:off x="885764" y="4563227"/>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当要求对软件进行维护时，不能指望由开发人员给人们仔细说明软件。由于维护阶段持续的时间很长，因此，当需要解释软件时，往往原来写程序的人已经不在附近了。</a:t>
              </a:r>
            </a:p>
          </p:txBody>
        </p:sp>
        <p:cxnSp>
          <p:nvCxnSpPr>
            <p:cNvPr id="16" name="直接连接符 15">
              <a:extLst>
                <a:ext uri="{FF2B5EF4-FFF2-40B4-BE49-F238E27FC236}">
                  <a16:creationId xmlns="" xmlns:a16="http://schemas.microsoft.com/office/drawing/2014/main" id="{B20D8AF4-5779-486A-BB05-0ECEEC768E11}"/>
                </a:ext>
              </a:extLst>
            </p:cNvPr>
            <p:cNvCxnSpPr>
              <a:cxnSpLocks/>
            </p:cNvCxnSpPr>
            <p:nvPr/>
          </p:nvCxnSpPr>
          <p:spPr>
            <a:xfrm>
              <a:off x="901231" y="43301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7" name="îṧľiḋê">
              <a:extLst>
                <a:ext uri="{FF2B5EF4-FFF2-40B4-BE49-F238E27FC236}">
                  <a16:creationId xmlns="" xmlns:a16="http://schemas.microsoft.com/office/drawing/2014/main" id="{75152214-AE47-44C7-A4B6-4FFAD45B1A55}"/>
                </a:ext>
              </a:extLst>
            </p:cNvPr>
            <p:cNvSpPr txBox="1"/>
            <p:nvPr/>
          </p:nvSpPr>
          <p:spPr bwMode="auto">
            <a:xfrm>
              <a:off x="8277838" y="3795301"/>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4</a:t>
              </a:r>
              <a:endParaRPr lang="en-US" altLang="zh-CN" sz="2000" b="1" dirty="0"/>
            </a:p>
          </p:txBody>
        </p:sp>
        <p:sp>
          <p:nvSpPr>
            <p:cNvPr id="18" name="íşļîḑè">
              <a:extLst>
                <a:ext uri="{FF2B5EF4-FFF2-40B4-BE49-F238E27FC236}">
                  <a16:creationId xmlns="" xmlns:a16="http://schemas.microsoft.com/office/drawing/2014/main" id="{0E07FD61-7883-48C1-810F-D0FC04F32855}"/>
                </a:ext>
              </a:extLst>
            </p:cNvPr>
            <p:cNvSpPr/>
            <p:nvPr/>
          </p:nvSpPr>
          <p:spPr bwMode="auto">
            <a:xfrm>
              <a:off x="8426599" y="44013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绝大多数软件在设计时没有考虑将来的修改。除非使用强调模块独立原理的设计方法学，否则修改软件既困难又容易发生差错。</a:t>
              </a:r>
            </a:p>
          </p:txBody>
        </p:sp>
        <p:cxnSp>
          <p:nvCxnSpPr>
            <p:cNvPr id="19" name="直接连接符 18">
              <a:extLst>
                <a:ext uri="{FF2B5EF4-FFF2-40B4-BE49-F238E27FC236}">
                  <a16:creationId xmlns="" xmlns:a16="http://schemas.microsoft.com/office/drawing/2014/main" id="{135997B1-BAAE-48B7-9A71-9ACBE70A676F}"/>
                </a:ext>
              </a:extLst>
            </p:cNvPr>
            <p:cNvCxnSpPr>
              <a:cxnSpLocks/>
            </p:cNvCxnSpPr>
            <p:nvPr/>
          </p:nvCxnSpPr>
          <p:spPr>
            <a:xfrm>
              <a:off x="8032503" y="42432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sp>
        <p:nvSpPr>
          <p:cNvPr id="39" name="íṩlïdé">
            <a:extLst>
              <a:ext uri="{FF2B5EF4-FFF2-40B4-BE49-F238E27FC236}">
                <a16:creationId xmlns="" xmlns:a16="http://schemas.microsoft.com/office/drawing/2014/main" id="{683077DC-4654-485B-BB2B-A8C5F5B230A1}"/>
              </a:ext>
            </a:extLst>
          </p:cNvPr>
          <p:cNvSpPr txBox="1"/>
          <p:nvPr/>
        </p:nvSpPr>
        <p:spPr bwMode="auto">
          <a:xfrm>
            <a:off x="534036" y="2275577"/>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1</a:t>
            </a:r>
            <a:endParaRPr lang="en-US" altLang="zh-CN" sz="2000" b="1" dirty="0"/>
          </a:p>
        </p:txBody>
      </p:sp>
      <p:sp>
        <p:nvSpPr>
          <p:cNvPr id="40" name="íṩlïdé">
            <a:extLst>
              <a:ext uri="{FF2B5EF4-FFF2-40B4-BE49-F238E27FC236}">
                <a16:creationId xmlns="" xmlns:a16="http://schemas.microsoft.com/office/drawing/2014/main" id="{683077DC-4654-485B-BB2B-A8C5F5B230A1}"/>
              </a:ext>
            </a:extLst>
          </p:cNvPr>
          <p:cNvSpPr txBox="1"/>
          <p:nvPr/>
        </p:nvSpPr>
        <p:spPr bwMode="auto">
          <a:xfrm>
            <a:off x="701280" y="3715395"/>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3</a:t>
            </a:r>
            <a:endParaRPr lang="en-US" altLang="zh-CN" sz="2000" b="1" dirty="0"/>
          </a:p>
        </p:txBody>
      </p:sp>
      <p:sp>
        <p:nvSpPr>
          <p:cNvPr id="42" name="íṩlïdé">
            <a:extLst>
              <a:ext uri="{FF2B5EF4-FFF2-40B4-BE49-F238E27FC236}">
                <a16:creationId xmlns="" xmlns:a16="http://schemas.microsoft.com/office/drawing/2014/main" id="{683077DC-4654-485B-BB2B-A8C5F5B230A1}"/>
              </a:ext>
            </a:extLst>
          </p:cNvPr>
          <p:cNvSpPr txBox="1"/>
          <p:nvPr/>
        </p:nvSpPr>
        <p:spPr bwMode="auto">
          <a:xfrm>
            <a:off x="8032503" y="505974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5</a:t>
            </a:r>
            <a:endParaRPr lang="en-US" altLang="zh-CN" sz="2000" b="1" dirty="0"/>
          </a:p>
        </p:txBody>
      </p:sp>
      <p:cxnSp>
        <p:nvCxnSpPr>
          <p:cNvPr id="43" name="直接连接符 42">
            <a:extLst>
              <a:ext uri="{FF2B5EF4-FFF2-40B4-BE49-F238E27FC236}">
                <a16:creationId xmlns="" xmlns:a16="http://schemas.microsoft.com/office/drawing/2014/main" id="{135997B1-BAAE-48B7-9A71-9ACBE70A676F}"/>
              </a:ext>
            </a:extLst>
          </p:cNvPr>
          <p:cNvCxnSpPr>
            <a:cxnSpLocks/>
          </p:cNvCxnSpPr>
          <p:nvPr/>
        </p:nvCxnSpPr>
        <p:spPr>
          <a:xfrm>
            <a:off x="8395911" y="5520977"/>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iṣļîde">
            <a:extLst>
              <a:ext uri="{FF2B5EF4-FFF2-40B4-BE49-F238E27FC236}">
                <a16:creationId xmlns="" xmlns:a16="http://schemas.microsoft.com/office/drawing/2014/main" id="{54F4ED5B-E3C9-4180-A9A4-800DAB4709A0}"/>
              </a:ext>
            </a:extLst>
          </p:cNvPr>
          <p:cNvSpPr/>
          <p:nvPr/>
        </p:nvSpPr>
        <p:spPr bwMode="auto">
          <a:xfrm>
            <a:off x="8315617" y="5652111"/>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软件维护不是一项吸引人的工作。形成这种观念很大程度上是因为维护工作经常遭受挫折。</a:t>
            </a:r>
            <a:endParaRPr lang="en-US" altLang="zh-CN" sz="1100" dirty="0">
              <a:solidFill>
                <a:srgbClr val="000000"/>
              </a:solidFill>
            </a:endParaRPr>
          </a:p>
        </p:txBody>
      </p:sp>
    </p:spTree>
    <p:extLst>
      <p:ext uri="{BB962C8B-B14F-4D97-AF65-F5344CB8AC3E}">
        <p14:creationId xmlns:p14="http://schemas.microsoft.com/office/powerpoint/2010/main" val="2131643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维护的问题很多</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5" name="Freeform 30">
            <a:extLst>
              <a:ext uri="{FF2B5EF4-FFF2-40B4-BE49-F238E27FC236}">
                <a16:creationId xmlns="" xmlns:a16="http://schemas.microsoft.com/office/drawing/2014/main" id="{1C9AE45A-C01F-45AB-9B5F-AACB98C1D07E}"/>
              </a:ext>
            </a:extLst>
          </p:cNvPr>
          <p:cNvSpPr>
            <a:spLocks/>
          </p:cNvSpPr>
          <p:nvPr/>
        </p:nvSpPr>
        <p:spPr bwMode="auto">
          <a:xfrm flipH="1">
            <a:off x="645135" y="1299919"/>
            <a:ext cx="1927225" cy="1803400"/>
          </a:xfrm>
          <a:custGeom>
            <a:avLst/>
            <a:gdLst>
              <a:gd name="T0" fmla="*/ 804 w 1294"/>
              <a:gd name="T1" fmla="*/ 0 h 1211"/>
              <a:gd name="T2" fmla="*/ 726 w 1294"/>
              <a:gd name="T3" fmla="*/ 35 h 1211"/>
              <a:gd name="T4" fmla="*/ 51 w 1294"/>
              <a:gd name="T5" fmla="*/ 803 h 1211"/>
              <a:gd name="T6" fmla="*/ 106 w 1294"/>
              <a:gd name="T7" fmla="*/ 972 h 1211"/>
              <a:gd name="T8" fmla="*/ 1149 w 1294"/>
              <a:gd name="T9" fmla="*/ 1208 h 1211"/>
              <a:gd name="T10" fmla="*/ 1173 w 1294"/>
              <a:gd name="T11" fmla="*/ 1211 h 1211"/>
              <a:gd name="T12" fmla="*/ 1269 w 1294"/>
              <a:gd name="T13" fmla="*/ 1072 h 1211"/>
              <a:gd name="T14" fmla="*/ 901 w 1294"/>
              <a:gd name="T15" fmla="*/ 67 h 1211"/>
              <a:gd name="T16" fmla="*/ 804 w 1294"/>
              <a:gd name="T17"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211">
                <a:moveTo>
                  <a:pt x="804" y="0"/>
                </a:moveTo>
                <a:cubicBezTo>
                  <a:pt x="776" y="0"/>
                  <a:pt x="747" y="11"/>
                  <a:pt x="726" y="35"/>
                </a:cubicBezTo>
                <a:cubicBezTo>
                  <a:pt x="51" y="803"/>
                  <a:pt x="51" y="803"/>
                  <a:pt x="51" y="803"/>
                </a:cubicBezTo>
                <a:cubicBezTo>
                  <a:pt x="0" y="862"/>
                  <a:pt x="30" y="954"/>
                  <a:pt x="106" y="972"/>
                </a:cubicBezTo>
                <a:cubicBezTo>
                  <a:pt x="1149" y="1208"/>
                  <a:pt x="1149" y="1208"/>
                  <a:pt x="1149" y="1208"/>
                </a:cubicBezTo>
                <a:cubicBezTo>
                  <a:pt x="1157" y="1210"/>
                  <a:pt x="1165" y="1211"/>
                  <a:pt x="1173" y="1211"/>
                </a:cubicBezTo>
                <a:cubicBezTo>
                  <a:pt x="1242" y="1211"/>
                  <a:pt x="1294" y="1141"/>
                  <a:pt x="1269" y="1072"/>
                </a:cubicBezTo>
                <a:cubicBezTo>
                  <a:pt x="901" y="67"/>
                  <a:pt x="901" y="67"/>
                  <a:pt x="901" y="67"/>
                </a:cubicBezTo>
                <a:cubicBezTo>
                  <a:pt x="885" y="24"/>
                  <a:pt x="845" y="0"/>
                  <a:pt x="804" y="0"/>
                </a:cubicBezTo>
              </a:path>
            </a:pathLst>
          </a:custGeom>
          <a:solidFill>
            <a:srgbClr val="F1593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6" name="TextBox 5"/>
          <p:cNvSpPr txBox="1"/>
          <p:nvPr/>
        </p:nvSpPr>
        <p:spPr>
          <a:xfrm>
            <a:off x="2989383" y="2314948"/>
            <a:ext cx="6726117" cy="3046988"/>
          </a:xfrm>
          <a:prstGeom prst="rect">
            <a:avLst/>
          </a:prstGeom>
          <a:noFill/>
        </p:spPr>
        <p:txBody>
          <a:bodyPr wrap="square" rtlCol="0">
            <a:spAutoFit/>
          </a:bodyPr>
          <a:lstStyle/>
          <a:p>
            <a:r>
              <a:rPr lang="zh-CN" altLang="en-US" sz="3200" dirty="0" smtClean="0"/>
              <a:t>上述种种问题在现有的没采用软件工程思想开发出来的软件中，都或多或少地存在着。不应该把一种科学的方法学看做万应灵药，但是，软件工程至少部分的解决了与维护有关的每一个问题</a:t>
            </a:r>
            <a:endParaRPr lang="zh-CN" altLang="en-US" sz="3200" dirty="0"/>
          </a:p>
        </p:txBody>
      </p:sp>
    </p:spTree>
    <p:extLst>
      <p:ext uri="{BB962C8B-B14F-4D97-AF65-F5344CB8AC3E}">
        <p14:creationId xmlns:p14="http://schemas.microsoft.com/office/powerpoint/2010/main" val="1645051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软件副作用</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a:p>
        </p:txBody>
      </p:sp>
      <p:grpSp>
        <p:nvGrpSpPr>
          <p:cNvPr id="7" name="组合 6"/>
          <p:cNvGrpSpPr/>
          <p:nvPr/>
        </p:nvGrpSpPr>
        <p:grpSpPr>
          <a:xfrm>
            <a:off x="949569" y="1567176"/>
            <a:ext cx="589085" cy="707886"/>
            <a:chOff x="949569" y="1567176"/>
            <a:chExt cx="589085" cy="707886"/>
          </a:xfrm>
        </p:grpSpPr>
        <p:sp>
          <p:nvSpPr>
            <p:cNvPr id="5" name="椭圆 4"/>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1</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
        <p:nvSpPr>
          <p:cNvPr id="8" name="TextBox 7"/>
          <p:cNvSpPr txBox="1"/>
          <p:nvPr/>
        </p:nvSpPr>
        <p:spPr>
          <a:xfrm>
            <a:off x="2162908" y="1602354"/>
            <a:ext cx="6638192" cy="646331"/>
          </a:xfrm>
          <a:prstGeom prst="rect">
            <a:avLst/>
          </a:prstGeom>
          <a:noFill/>
        </p:spPr>
        <p:txBody>
          <a:bodyPr wrap="square" rtlCol="0">
            <a:spAutoFit/>
          </a:bodyPr>
          <a:lstStyle/>
          <a:p>
            <a:r>
              <a:rPr lang="zh-CN" altLang="en-US" dirty="0" smtClean="0"/>
              <a:t>修改编码：使编码更加混乱，程序结构更不清晰，可读性更差，而且有连锁反应</a:t>
            </a:r>
            <a:endParaRPr lang="zh-CN" altLang="en-US" dirty="0"/>
          </a:p>
        </p:txBody>
      </p:sp>
      <p:sp>
        <p:nvSpPr>
          <p:cNvPr id="9" name="TextBox 8"/>
          <p:cNvSpPr txBox="1"/>
          <p:nvPr/>
        </p:nvSpPr>
        <p:spPr>
          <a:xfrm>
            <a:off x="2162908" y="2630288"/>
            <a:ext cx="6339254" cy="923330"/>
          </a:xfrm>
          <a:prstGeom prst="rect">
            <a:avLst/>
          </a:prstGeom>
          <a:noFill/>
        </p:spPr>
        <p:txBody>
          <a:bodyPr wrap="square" rtlCol="0">
            <a:spAutoFit/>
          </a:bodyPr>
          <a:lstStyle/>
          <a:p>
            <a:r>
              <a:rPr lang="zh-CN" altLang="en-US" dirty="0" smtClean="0"/>
              <a:t>修改数据结构：数据结构是系统的骨架，修改数据结构是对系统伤筋动骨的大手术，在数据冗余与数据不一致方面，可能顾此失彼</a:t>
            </a:r>
            <a:endParaRPr lang="zh-CN" altLang="en-US" dirty="0"/>
          </a:p>
        </p:txBody>
      </p:sp>
      <p:sp>
        <p:nvSpPr>
          <p:cNvPr id="10" name="TextBox 9"/>
          <p:cNvSpPr txBox="1"/>
          <p:nvPr/>
        </p:nvSpPr>
        <p:spPr>
          <a:xfrm>
            <a:off x="2162908" y="3885425"/>
            <a:ext cx="6183923" cy="646331"/>
          </a:xfrm>
          <a:prstGeom prst="rect">
            <a:avLst/>
          </a:prstGeom>
          <a:noFill/>
        </p:spPr>
        <p:txBody>
          <a:bodyPr wrap="square" rtlCol="0">
            <a:spAutoFit/>
          </a:bodyPr>
          <a:lstStyle/>
          <a:p>
            <a:r>
              <a:rPr lang="zh-CN" altLang="en-US" dirty="0" smtClean="0"/>
              <a:t>修改用户数据：需要和用户协商，一旦有疏忽，课使系统发生意外</a:t>
            </a:r>
            <a:endParaRPr lang="zh-CN" altLang="en-US" dirty="0"/>
          </a:p>
        </p:txBody>
      </p:sp>
      <p:grpSp>
        <p:nvGrpSpPr>
          <p:cNvPr id="11" name="组合 10"/>
          <p:cNvGrpSpPr/>
          <p:nvPr/>
        </p:nvGrpSpPr>
        <p:grpSpPr>
          <a:xfrm>
            <a:off x="949569" y="2559251"/>
            <a:ext cx="589085" cy="707886"/>
            <a:chOff x="949569" y="1567176"/>
            <a:chExt cx="589085" cy="707886"/>
          </a:xfrm>
        </p:grpSpPr>
        <p:sp>
          <p:nvSpPr>
            <p:cNvPr id="12" name="椭圆 11"/>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2</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4" name="组合 13"/>
          <p:cNvGrpSpPr/>
          <p:nvPr/>
        </p:nvGrpSpPr>
        <p:grpSpPr>
          <a:xfrm>
            <a:off x="933986" y="3771115"/>
            <a:ext cx="589085" cy="707886"/>
            <a:chOff x="949569" y="1567176"/>
            <a:chExt cx="589085" cy="707886"/>
          </a:xfrm>
        </p:grpSpPr>
        <p:sp>
          <p:nvSpPr>
            <p:cNvPr id="15" name="椭圆 14"/>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3</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7" name="组合 16"/>
          <p:cNvGrpSpPr/>
          <p:nvPr/>
        </p:nvGrpSpPr>
        <p:grpSpPr>
          <a:xfrm>
            <a:off x="931200" y="4917045"/>
            <a:ext cx="589085" cy="707886"/>
            <a:chOff x="949569" y="1567176"/>
            <a:chExt cx="589085" cy="707886"/>
          </a:xfrm>
        </p:grpSpPr>
        <p:sp>
          <p:nvSpPr>
            <p:cNvPr id="18" name="椭圆 17"/>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4</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
        <p:nvSpPr>
          <p:cNvPr id="20" name="TextBox 19"/>
          <p:cNvSpPr txBox="1"/>
          <p:nvPr/>
        </p:nvSpPr>
        <p:spPr>
          <a:xfrm>
            <a:off x="2162908" y="4919200"/>
            <a:ext cx="6183923" cy="646331"/>
          </a:xfrm>
          <a:prstGeom prst="rect">
            <a:avLst/>
          </a:prstGeom>
          <a:noFill/>
        </p:spPr>
        <p:txBody>
          <a:bodyPr wrap="square" rtlCol="0">
            <a:spAutoFit/>
          </a:bodyPr>
          <a:lstStyle/>
          <a:p>
            <a:r>
              <a:rPr lang="zh-CN" altLang="en-US" dirty="0" smtClean="0"/>
              <a:t>修改文档：对非结构化维护不适应，对结构化维护要严防程序与文档的不匹配</a:t>
            </a:r>
            <a:endParaRPr lang="zh-CN" altLang="en-US" dirty="0"/>
          </a:p>
        </p:txBody>
      </p:sp>
    </p:spTree>
    <p:extLst>
      <p:ext uri="{BB962C8B-B14F-4D97-AF65-F5344CB8AC3E}">
        <p14:creationId xmlns:p14="http://schemas.microsoft.com/office/powerpoint/2010/main" val="12848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维护的副作用</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a:p>
        </p:txBody>
      </p:sp>
      <p:grpSp>
        <p:nvGrpSpPr>
          <p:cNvPr id="13" name="组合 12"/>
          <p:cNvGrpSpPr/>
          <p:nvPr/>
        </p:nvGrpSpPr>
        <p:grpSpPr>
          <a:xfrm>
            <a:off x="949569" y="2420000"/>
            <a:ext cx="7851531" cy="958508"/>
            <a:chOff x="949569" y="1567176"/>
            <a:chExt cx="7851531" cy="958508"/>
          </a:xfrm>
        </p:grpSpPr>
        <p:grpSp>
          <p:nvGrpSpPr>
            <p:cNvPr id="5" name="组合 4"/>
            <p:cNvGrpSpPr/>
            <p:nvPr/>
          </p:nvGrpSpPr>
          <p:grpSpPr>
            <a:xfrm>
              <a:off x="949569" y="1567176"/>
              <a:ext cx="589085" cy="707886"/>
              <a:chOff x="949569" y="1567176"/>
              <a:chExt cx="589085" cy="707886"/>
            </a:xfrm>
          </p:grpSpPr>
          <p:sp>
            <p:nvSpPr>
              <p:cNvPr id="6" name="椭圆 5"/>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1</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
          <p:nvSpPr>
            <p:cNvPr id="8" name="TextBox 7"/>
            <p:cNvSpPr txBox="1"/>
            <p:nvPr/>
          </p:nvSpPr>
          <p:spPr>
            <a:xfrm>
              <a:off x="2162908" y="1602354"/>
              <a:ext cx="6638192" cy="923330"/>
            </a:xfrm>
            <a:prstGeom prst="rect">
              <a:avLst/>
            </a:prstGeom>
            <a:noFill/>
          </p:spPr>
          <p:txBody>
            <a:bodyPr wrap="square" rtlCol="0">
              <a:spAutoFit/>
            </a:bodyPr>
            <a:lstStyle/>
            <a:p>
              <a:r>
                <a:rPr lang="en-US" altLang="zh-CN" dirty="0" smtClean="0"/>
                <a:t>4</a:t>
              </a:r>
              <a:r>
                <a:rPr lang="zh-CN" altLang="en-US" dirty="0" smtClean="0"/>
                <a:t>个副作用加在一起，很容易出现打补丁现象，造成</a:t>
              </a:r>
              <a:r>
                <a:rPr lang="zh-CN" altLang="en-US" dirty="0"/>
                <a:t>维护一</a:t>
              </a:r>
              <a:r>
                <a:rPr lang="zh-CN" altLang="en-US" dirty="0" smtClean="0"/>
                <a:t>次，就要追加一个补丁，最后补丁越打越多，隐含的问题也是越开越多</a:t>
              </a:r>
              <a:endParaRPr lang="zh-CN" altLang="en-US" dirty="0"/>
            </a:p>
          </p:txBody>
        </p:sp>
      </p:grpSp>
      <p:grpSp>
        <p:nvGrpSpPr>
          <p:cNvPr id="14" name="组合 13"/>
          <p:cNvGrpSpPr/>
          <p:nvPr/>
        </p:nvGrpSpPr>
        <p:grpSpPr>
          <a:xfrm>
            <a:off x="874444" y="4425448"/>
            <a:ext cx="7627718" cy="707886"/>
            <a:chOff x="874444" y="4038600"/>
            <a:chExt cx="7627718" cy="707886"/>
          </a:xfrm>
        </p:grpSpPr>
        <p:grpSp>
          <p:nvGrpSpPr>
            <p:cNvPr id="9" name="组合 8"/>
            <p:cNvGrpSpPr/>
            <p:nvPr/>
          </p:nvGrpSpPr>
          <p:grpSpPr>
            <a:xfrm>
              <a:off x="874444" y="4038600"/>
              <a:ext cx="589085" cy="707886"/>
              <a:chOff x="949569" y="1567176"/>
              <a:chExt cx="589085" cy="707886"/>
            </a:xfrm>
          </p:grpSpPr>
          <p:sp>
            <p:nvSpPr>
              <p:cNvPr id="10" name="椭圆 9"/>
              <p:cNvSpPr/>
              <p:nvPr/>
            </p:nvSpPr>
            <p:spPr>
              <a:xfrm>
                <a:off x="949569" y="1626577"/>
                <a:ext cx="589085" cy="589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3529" y="1567176"/>
                <a:ext cx="470000" cy="707886"/>
              </a:xfrm>
              <a:prstGeom prst="rect">
                <a:avLst/>
              </a:prstGeom>
              <a:noFill/>
            </p:spPr>
            <p:txBody>
              <a:bodyPr wrap="none" lIns="91440" tIns="45720" rIns="91440" bIns="45720">
                <a:spAutoFit/>
              </a:bodyPr>
              <a:lstStyle/>
              <a:p>
                <a:pPr algn="ctr"/>
                <a:r>
                  <a:rPr lang="en-US" altLang="zh-CN"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2</a:t>
                </a:r>
                <a:endParaRPr lang="zh-CN" altLang="en-US" sz="4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
          <p:nvSpPr>
            <p:cNvPr id="12" name="TextBox 11"/>
            <p:cNvSpPr txBox="1"/>
            <p:nvPr/>
          </p:nvSpPr>
          <p:spPr>
            <a:xfrm>
              <a:off x="2162908" y="4098001"/>
              <a:ext cx="6339254" cy="646331"/>
            </a:xfrm>
            <a:prstGeom prst="rect">
              <a:avLst/>
            </a:prstGeom>
            <a:noFill/>
          </p:spPr>
          <p:txBody>
            <a:bodyPr wrap="square" rtlCol="0">
              <a:spAutoFit/>
            </a:bodyPr>
            <a:lstStyle/>
            <a:p>
              <a:r>
                <a:rPr lang="zh-CN" altLang="en-US" dirty="0" smtClean="0"/>
                <a:t>由于考虑不周，或者对系统消化不透，可能在维护中出现连锁反应现象：此处的错误改了，彼处的错误又冒出来了</a:t>
              </a:r>
              <a:endParaRPr lang="zh-CN" altLang="en-US" dirty="0"/>
            </a:p>
          </p:txBody>
        </p:sp>
      </p:grpSp>
      <p:sp>
        <p:nvSpPr>
          <p:cNvPr id="15" name="矩形 14"/>
          <p:cNvSpPr/>
          <p:nvPr/>
        </p:nvSpPr>
        <p:spPr>
          <a:xfrm>
            <a:off x="2570936" y="1353139"/>
            <a:ext cx="4493539" cy="923330"/>
          </a:xfrm>
          <a:prstGeom prst="rect">
            <a:avLst/>
          </a:prstGeom>
          <a:noFill/>
        </p:spPr>
        <p:txBody>
          <a:bodyPr wrap="none" lIns="91440" tIns="45720" rIns="91440" bIns="45720">
            <a:spAutoFit/>
          </a:bodyPr>
          <a:lstStyle/>
          <a:p>
            <a:pPr algn="ctr"/>
            <a:r>
              <a:rPr lang="zh-CN" altLang="en-US" sz="5400" b="1" spc="200" dirty="0">
                <a:ln w="29210">
                  <a:solidFill>
                    <a:schemeClr val="accent3">
                      <a:tint val="10000"/>
                    </a:schemeClr>
                  </a:solidFill>
                </a:ln>
                <a:solidFill>
                  <a:srgbClr val="FF0000">
                    <a:alpha val="50000"/>
                  </a:srgbClr>
                </a:solidFill>
                <a:effectLst>
                  <a:innerShdw blurRad="50800" dist="50800" dir="8100000">
                    <a:srgbClr val="7D7D7D">
                      <a:alpha val="73000"/>
                    </a:srgbClr>
                  </a:innerShdw>
                </a:effectLst>
              </a:rPr>
              <a:t>副作用的表现</a:t>
            </a:r>
            <a:endParaRPr lang="zh-CN" altLang="en-US" sz="5400" b="1" cap="none" spc="200" dirty="0">
              <a:ln w="29210">
                <a:solidFill>
                  <a:schemeClr val="accent3">
                    <a:tint val="10000"/>
                  </a:schemeClr>
                </a:solidFill>
              </a:ln>
              <a:solidFill>
                <a:srgbClr val="FF0000">
                  <a:alpha val="50000"/>
                </a:srgbClr>
              </a:solidFill>
              <a:effectLst>
                <a:innerShdw blurRad="50800" dist="50800" dir="8100000">
                  <a:srgbClr val="7D7D7D">
                    <a:alpha val="73000"/>
                  </a:srgbClr>
                </a:innerShdw>
              </a:effectLst>
            </a:endParaRPr>
          </a:p>
        </p:txBody>
      </p:sp>
    </p:spTree>
    <p:extLst>
      <p:ext uri="{BB962C8B-B14F-4D97-AF65-F5344CB8AC3E}">
        <p14:creationId xmlns:p14="http://schemas.microsoft.com/office/powerpoint/2010/main" val="344121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维护的副作用</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5" name="矩形 4"/>
          <p:cNvSpPr/>
          <p:nvPr/>
        </p:nvSpPr>
        <p:spPr>
          <a:xfrm>
            <a:off x="565122" y="1343808"/>
            <a:ext cx="5724645"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防止副作用的建议</a:t>
            </a:r>
            <a:endParaRPr lang="zh-CN" alt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6" name="TextBox 5"/>
          <p:cNvSpPr txBox="1"/>
          <p:nvPr/>
        </p:nvSpPr>
        <p:spPr>
          <a:xfrm>
            <a:off x="1390261" y="2817845"/>
            <a:ext cx="9199984" cy="1477328"/>
          </a:xfrm>
          <a:prstGeom prst="rect">
            <a:avLst/>
          </a:prstGeom>
          <a:noFill/>
        </p:spPr>
        <p:txBody>
          <a:bodyPr wrap="square" rtlCol="0">
            <a:spAutoFit/>
          </a:bodyPr>
          <a:lstStyle/>
          <a:p>
            <a:r>
              <a:rPr lang="en-US" altLang="zh-CN" dirty="0" smtClean="0"/>
              <a:t>1</a:t>
            </a:r>
            <a:r>
              <a:rPr lang="zh-CN" altLang="en-US" dirty="0" smtClean="0"/>
              <a:t>、用</a:t>
            </a:r>
            <a:r>
              <a:rPr lang="en-US" altLang="zh-CN" dirty="0" smtClean="0"/>
              <a:t>SW-CMM</a:t>
            </a:r>
            <a:r>
              <a:rPr lang="zh-CN" altLang="en-US" dirty="0" smtClean="0"/>
              <a:t>框架体系的思想来改善软件企业的软件过程管理</a:t>
            </a:r>
            <a:endParaRPr lang="en-US" altLang="zh-CN" dirty="0" smtClean="0"/>
          </a:p>
          <a:p>
            <a:endParaRPr lang="en-US" altLang="zh-CN" dirty="0" smtClean="0"/>
          </a:p>
          <a:p>
            <a:r>
              <a:rPr lang="en-US" altLang="zh-CN" dirty="0" smtClean="0"/>
              <a:t>2</a:t>
            </a:r>
            <a:r>
              <a:rPr lang="zh-CN" altLang="en-US" dirty="0" smtClean="0"/>
              <a:t>、在开发和维护过程中，尽量使用</a:t>
            </a:r>
            <a:r>
              <a:rPr lang="en-US" altLang="zh-CN" dirty="0" smtClean="0"/>
              <a:t>case</a:t>
            </a:r>
            <a:r>
              <a:rPr lang="zh-CN" altLang="en-US" dirty="0" smtClean="0"/>
              <a:t>工具</a:t>
            </a:r>
            <a:endParaRPr lang="en-US" altLang="zh-CN" dirty="0" smtClean="0"/>
          </a:p>
          <a:p>
            <a:endParaRPr lang="en-US" altLang="zh-CN" dirty="0" smtClean="0"/>
          </a:p>
          <a:p>
            <a:r>
              <a:rPr lang="en-US" altLang="zh-CN" dirty="0" smtClean="0"/>
              <a:t>3</a:t>
            </a:r>
            <a:r>
              <a:rPr lang="zh-CN" altLang="en-US" dirty="0" smtClean="0"/>
              <a:t>、维护完成后，一定要进行回归测试</a:t>
            </a:r>
            <a:endParaRPr lang="zh-CN" altLang="en-US" dirty="0"/>
          </a:p>
        </p:txBody>
      </p:sp>
    </p:spTree>
    <p:extLst>
      <p:ext uri="{BB962C8B-B14F-4D97-AF65-F5344CB8AC3E}">
        <p14:creationId xmlns:p14="http://schemas.microsoft.com/office/powerpoint/2010/main" val="165265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维护的副作用</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5" name="矩形 4"/>
          <p:cNvSpPr/>
          <p:nvPr/>
        </p:nvSpPr>
        <p:spPr>
          <a:xfrm>
            <a:off x="706016" y="1565711"/>
            <a:ext cx="9902890" cy="1477328"/>
          </a:xfrm>
          <a:prstGeom prst="rect">
            <a:avLst/>
          </a:prstGeom>
        </p:spPr>
        <p:txBody>
          <a:bodyPr wrap="square">
            <a:spAutoFit/>
          </a:bodyPr>
          <a:lstStyle/>
          <a:p>
            <a:r>
              <a:rPr lang="en-US" altLang="zh-CN" dirty="0"/>
              <a:t>SW-CMM</a:t>
            </a:r>
            <a:r>
              <a:rPr lang="zh-CN" altLang="en-US" dirty="0"/>
              <a:t>为软件企业的过程能力提供了一个阶梯式的进化框架，阶梯共有五级。第一级实际上是一个起点，任何准备按</a:t>
            </a:r>
            <a:r>
              <a:rPr lang="en-US" altLang="zh-CN" dirty="0"/>
              <a:t>CMM</a:t>
            </a:r>
            <a:r>
              <a:rPr lang="zh-CN" altLang="en-US" dirty="0"/>
              <a:t>体系进化的企业都自然处于这个起点上，并通过这个起点向第二级迈进。除第一级外，每一级都设定了一组目标，如果达到了这组目标，则表明达到了这个成熟级别，可以向下一个级别迈进。</a:t>
            </a:r>
            <a:r>
              <a:rPr lang="en-US" altLang="zh-CN" dirty="0"/>
              <a:t>CMM</a:t>
            </a:r>
            <a:r>
              <a:rPr lang="zh-CN" altLang="en-US" dirty="0"/>
              <a:t>体系不主张跨越级别的进化，因为从第二级起，每一个低的级别实现均是高的级别实现的基础。</a:t>
            </a:r>
            <a:endParaRPr lang="zh-CN" altLang="en-US" dirty="0"/>
          </a:p>
        </p:txBody>
      </p:sp>
      <p:sp>
        <p:nvSpPr>
          <p:cNvPr id="6" name="矩形 5"/>
          <p:cNvSpPr/>
          <p:nvPr/>
        </p:nvSpPr>
        <p:spPr>
          <a:xfrm>
            <a:off x="817984" y="3774147"/>
            <a:ext cx="6096000" cy="1754326"/>
          </a:xfrm>
          <a:prstGeom prst="rect">
            <a:avLst/>
          </a:prstGeom>
        </p:spPr>
        <p:txBody>
          <a:bodyPr>
            <a:spAutoFit/>
          </a:bodyPr>
          <a:lstStyle/>
          <a:p>
            <a:r>
              <a:rPr lang="zh-CN" altLang="en-US" b="1" i="1" dirty="0"/>
              <a:t>计算机辅助软件工程 </a:t>
            </a:r>
            <a:r>
              <a:rPr lang="zh-CN" altLang="en-US" dirty="0"/>
              <a:t>英文全称</a:t>
            </a:r>
            <a:r>
              <a:rPr lang="en-US" altLang="zh-CN" dirty="0"/>
              <a:t>:CASE</a:t>
            </a:r>
            <a:r>
              <a:rPr lang="zh-CN" altLang="en-US" dirty="0"/>
              <a:t>（</a:t>
            </a:r>
            <a:r>
              <a:rPr lang="en-US" altLang="zh-CN" dirty="0"/>
              <a:t>Computer Aided</a:t>
            </a:r>
            <a:r>
              <a:rPr lang="zh-CN" altLang="en-US" dirty="0"/>
              <a:t>（</a:t>
            </a:r>
            <a:r>
              <a:rPr lang="en-US" altLang="zh-CN" dirty="0"/>
              <a:t>or Assisted</a:t>
            </a:r>
            <a:r>
              <a:rPr lang="zh-CN" altLang="en-US" dirty="0"/>
              <a:t>）</a:t>
            </a:r>
            <a:r>
              <a:rPr lang="en-US" altLang="zh-CN" dirty="0"/>
              <a:t>Software Engineering)</a:t>
            </a:r>
            <a:r>
              <a:rPr lang="zh-CN" altLang="en-US" dirty="0"/>
              <a:t>。原来指用来支持管理信息系统开发的、由各种计算机辅助软件和工具组成的大型综合性软件开发环境，随着各种工具和软件技术的产生、发展、完善和不断集成，逐步由单纯的辅助开发工具环境转化为一种相对独立的方法论。</a:t>
            </a:r>
            <a:endParaRPr lang="zh-CN" altLang="en-US" dirty="0"/>
          </a:p>
        </p:txBody>
      </p:sp>
    </p:spTree>
    <p:extLst>
      <p:ext uri="{BB962C8B-B14F-4D97-AF65-F5344CB8AC3E}">
        <p14:creationId xmlns:p14="http://schemas.microsoft.com/office/powerpoint/2010/main" val="348331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维护的副作用</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6" name="矩形 5"/>
          <p:cNvSpPr/>
          <p:nvPr/>
        </p:nvSpPr>
        <p:spPr>
          <a:xfrm>
            <a:off x="1639077" y="2109807"/>
            <a:ext cx="8391331" cy="2585323"/>
          </a:xfrm>
          <a:prstGeom prst="rect">
            <a:avLst/>
          </a:prstGeom>
        </p:spPr>
        <p:txBody>
          <a:bodyPr wrap="square">
            <a:spAutoFit/>
          </a:bodyPr>
          <a:lstStyle/>
          <a:p>
            <a:r>
              <a:rPr lang="zh-CN" altLang="en-US" dirty="0"/>
              <a:t>回归测试是指修改了旧代码后，重新进行测试以确认修改没有引入新的错误或导致其他代码产生错误。自动回归测试将大幅降低</a:t>
            </a:r>
            <a:r>
              <a:rPr lang="zh-CN" altLang="en-US" dirty="0">
                <a:hlinkClick r:id="rId2"/>
              </a:rPr>
              <a:t>系统测试</a:t>
            </a:r>
            <a:r>
              <a:rPr lang="zh-CN" altLang="en-US" dirty="0"/>
              <a:t>、维护升级等阶段的成本</a:t>
            </a:r>
            <a:r>
              <a:rPr lang="zh-CN" altLang="en-US" dirty="0" smtClean="0"/>
              <a:t>。</a:t>
            </a:r>
            <a:endParaRPr lang="en-US" altLang="zh-CN" dirty="0" smtClean="0"/>
          </a:p>
          <a:p>
            <a:endParaRPr lang="zh-CN" altLang="en-US" dirty="0"/>
          </a:p>
          <a:p>
            <a:r>
              <a:rPr lang="zh-CN" altLang="en-US" dirty="0"/>
              <a:t>回归测试作为</a:t>
            </a:r>
            <a:r>
              <a:rPr lang="zh-CN" altLang="en-US" dirty="0">
                <a:hlinkClick r:id="rId3"/>
              </a:rPr>
              <a:t>软件生命周期</a:t>
            </a:r>
            <a:r>
              <a:rPr lang="zh-CN" altLang="en-US" dirty="0"/>
              <a:t>的一个组成部分，在整个软件测试过程中占有很大的工作量比重，软件开发的各个阶段都会进行多次回归测试。在渐进和快速</a:t>
            </a:r>
            <a:r>
              <a:rPr lang="zh-CN" altLang="en-US" dirty="0">
                <a:hlinkClick r:id="rId4"/>
              </a:rPr>
              <a:t>迭代</a:t>
            </a:r>
            <a:r>
              <a:rPr lang="zh-CN" altLang="en-US" dirty="0"/>
              <a:t>开发中，新版本的连续发布使回归测试进行的更加频繁，而在</a:t>
            </a:r>
            <a:r>
              <a:rPr lang="zh-CN" altLang="en-US" dirty="0">
                <a:hlinkClick r:id="rId5"/>
              </a:rPr>
              <a:t>极端编程</a:t>
            </a:r>
            <a:r>
              <a:rPr lang="zh-CN" altLang="en-US" dirty="0"/>
              <a:t>方法中，更是要求每天都进行若干次回归测试。因此，通过选择正确的回归测试策略来改进回归测试的效率和有效性是很有意义的。</a:t>
            </a:r>
          </a:p>
        </p:txBody>
      </p:sp>
    </p:spTree>
    <p:extLst>
      <p:ext uri="{BB962C8B-B14F-4D97-AF65-F5344CB8AC3E}">
        <p14:creationId xmlns:p14="http://schemas.microsoft.com/office/powerpoint/2010/main" val="588157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480582" y="1772736"/>
            <a:ext cx="335280" cy="281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5" name="TextBox 4"/>
          <p:cNvSpPr txBox="1"/>
          <p:nvPr/>
        </p:nvSpPr>
        <p:spPr>
          <a:xfrm>
            <a:off x="746760" y="1452041"/>
            <a:ext cx="8488680" cy="923330"/>
          </a:xfrm>
          <a:prstGeom prst="rect">
            <a:avLst/>
          </a:prstGeom>
          <a:noFill/>
        </p:spPr>
        <p:txBody>
          <a:bodyPr wrap="square" rtlCol="0">
            <a:spAutoFit/>
          </a:bodyPr>
          <a:lstStyle/>
          <a:p>
            <a:r>
              <a:rPr lang="en-US" altLang="zh-CN" dirty="0" smtClean="0"/>
              <a:t>1.</a:t>
            </a:r>
            <a:r>
              <a:rPr lang="zh-CN" altLang="en-US" dirty="0" smtClean="0"/>
              <a:t>结构化和非结构化的主要区别在于</a:t>
            </a:r>
            <a:endParaRPr lang="en-US" altLang="zh-CN" dirty="0" smtClean="0"/>
          </a:p>
          <a:p>
            <a:r>
              <a:rPr lang="en-US" altLang="zh-CN" dirty="0" smtClean="0"/>
              <a:t>A</a:t>
            </a:r>
            <a:r>
              <a:rPr lang="zh-CN" altLang="en-US" dirty="0" smtClean="0"/>
              <a:t>、软件是否结构化</a:t>
            </a:r>
            <a:r>
              <a:rPr lang="en-US" altLang="zh-CN" dirty="0" smtClean="0"/>
              <a:t>	B</a:t>
            </a:r>
            <a:r>
              <a:rPr lang="zh-CN" altLang="en-US" dirty="0" smtClean="0"/>
              <a:t>、软件配置是否完整</a:t>
            </a:r>
            <a:r>
              <a:rPr lang="en-US" altLang="zh-CN" dirty="0" smtClean="0"/>
              <a:t>	C</a:t>
            </a:r>
            <a:r>
              <a:rPr lang="zh-CN" altLang="en-US" dirty="0" smtClean="0"/>
              <a:t>、程序的完整性</a:t>
            </a:r>
            <a:r>
              <a:rPr lang="en-US" altLang="zh-CN" dirty="0" smtClean="0"/>
              <a:t>	</a:t>
            </a:r>
            <a:r>
              <a:rPr lang="en-US" altLang="zh-CN" dirty="0"/>
              <a:t> </a:t>
            </a:r>
            <a:r>
              <a:rPr lang="en-US" altLang="zh-CN" dirty="0" smtClean="0"/>
              <a:t>          D</a:t>
            </a:r>
            <a:r>
              <a:rPr lang="zh-CN" altLang="en-US" dirty="0" smtClean="0"/>
              <a:t>、文档的完整性</a:t>
            </a:r>
            <a:endParaRPr lang="zh-CN" altLang="en-US" dirty="0"/>
          </a:p>
        </p:txBody>
      </p:sp>
      <p:sp>
        <p:nvSpPr>
          <p:cNvPr id="7" name="TextBox 6"/>
          <p:cNvSpPr txBox="1"/>
          <p:nvPr/>
        </p:nvSpPr>
        <p:spPr>
          <a:xfrm>
            <a:off x="746760" y="2522220"/>
            <a:ext cx="8488680" cy="369332"/>
          </a:xfrm>
          <a:prstGeom prst="rect">
            <a:avLst/>
          </a:prstGeom>
          <a:noFill/>
        </p:spPr>
        <p:txBody>
          <a:bodyPr wrap="square" rtlCol="0">
            <a:spAutoFit/>
          </a:bodyPr>
          <a:lstStyle/>
          <a:p>
            <a:r>
              <a:rPr lang="en-US" altLang="zh-CN" dirty="0"/>
              <a:t>2</a:t>
            </a:r>
            <a:r>
              <a:rPr lang="en-US" altLang="zh-CN" dirty="0" smtClean="0"/>
              <a:t>.</a:t>
            </a:r>
            <a:r>
              <a:rPr lang="zh-CN" altLang="en-US" dirty="0" smtClean="0"/>
              <a:t>一般来说，软件生命周期中成本最高的阶段是</a:t>
            </a:r>
            <a:r>
              <a:rPr lang="en-US" altLang="zh-CN" dirty="0" smtClean="0"/>
              <a:t>_____</a:t>
            </a:r>
          </a:p>
        </p:txBody>
      </p:sp>
      <p:sp>
        <p:nvSpPr>
          <p:cNvPr id="8" name="TextBox 7"/>
          <p:cNvSpPr txBox="1"/>
          <p:nvPr/>
        </p:nvSpPr>
        <p:spPr>
          <a:xfrm>
            <a:off x="5722620" y="2522220"/>
            <a:ext cx="1813560" cy="369332"/>
          </a:xfrm>
          <a:prstGeom prst="rect">
            <a:avLst/>
          </a:prstGeom>
          <a:noFill/>
        </p:spPr>
        <p:txBody>
          <a:bodyPr wrap="square" rtlCol="0">
            <a:spAutoFit/>
          </a:bodyPr>
          <a:lstStyle/>
          <a:p>
            <a:r>
              <a:rPr lang="zh-CN" altLang="en-US" dirty="0"/>
              <a:t>软件维护</a:t>
            </a:r>
            <a:endParaRPr lang="en-US" altLang="zh-CN" dirty="0" smtClean="0"/>
          </a:p>
        </p:txBody>
      </p:sp>
      <p:sp>
        <p:nvSpPr>
          <p:cNvPr id="9" name="TextBox 8"/>
          <p:cNvSpPr txBox="1"/>
          <p:nvPr/>
        </p:nvSpPr>
        <p:spPr>
          <a:xfrm>
            <a:off x="746760" y="3429000"/>
            <a:ext cx="8488680" cy="369332"/>
          </a:xfrm>
          <a:prstGeom prst="rect">
            <a:avLst/>
          </a:prstGeom>
          <a:noFill/>
        </p:spPr>
        <p:txBody>
          <a:bodyPr wrap="square" rtlCol="0">
            <a:spAutoFit/>
          </a:bodyPr>
          <a:lstStyle/>
          <a:p>
            <a:r>
              <a:rPr lang="en-US" altLang="zh-CN" dirty="0" smtClean="0"/>
              <a:t>3.</a:t>
            </a:r>
            <a:r>
              <a:rPr lang="zh-CN" altLang="en-US" dirty="0" smtClean="0"/>
              <a:t>请简述一下维护的问题有哪些</a:t>
            </a:r>
            <a:endParaRPr lang="en-US" altLang="zh-CN" dirty="0" smtClean="0"/>
          </a:p>
        </p:txBody>
      </p:sp>
    </p:spTree>
    <p:extLst>
      <p:ext uri="{BB962C8B-B14F-4D97-AF65-F5344CB8AC3E}">
        <p14:creationId xmlns:p14="http://schemas.microsoft.com/office/powerpoint/2010/main" val="27734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 xmlns:a16="http://schemas.microsoft.com/office/drawing/2014/main"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软件维护的定义</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Definition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 xmlns:a16="http://schemas.microsoft.com/office/drawing/2014/main"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5" name="矩形 4"/>
          <p:cNvSpPr/>
          <p:nvPr/>
        </p:nvSpPr>
        <p:spPr>
          <a:xfrm>
            <a:off x="723900" y="1510159"/>
            <a:ext cx="7200900" cy="3693319"/>
          </a:xfrm>
          <a:prstGeom prst="rect">
            <a:avLst/>
          </a:prstGeom>
        </p:spPr>
        <p:txBody>
          <a:bodyPr wrap="square">
            <a:spAutoFit/>
          </a:bodyPr>
          <a:lstStyle/>
          <a:p>
            <a:r>
              <a:rPr lang="en-US" altLang="zh-CN" dirty="0" smtClean="0"/>
              <a:t>1.</a:t>
            </a:r>
            <a:r>
              <a:rPr lang="zh-CN" altLang="en-US" dirty="0" smtClean="0"/>
              <a:t>百</a:t>
            </a:r>
            <a:r>
              <a:rPr lang="zh-CN" altLang="en-US" dirty="0"/>
              <a:t>度百科：改正性维护 </a:t>
            </a:r>
            <a:r>
              <a:rPr lang="en-US" altLang="zh-CN" dirty="0">
                <a:hlinkClick r:id="rId2"/>
              </a:rPr>
              <a:t>https://baike.baidu.com/item/%</a:t>
            </a:r>
            <a:r>
              <a:rPr lang="en-US" altLang="zh-CN" dirty="0" smtClean="0">
                <a:hlinkClick r:id="rId2"/>
              </a:rPr>
              <a:t>E6%94%B9%E6%AD%A3%E6%80%A7%E7%BB%B4%E6%8A%A4/11055560?fr=aladdin</a:t>
            </a:r>
            <a:endParaRPr lang="en-US" altLang="zh-CN" dirty="0" smtClean="0"/>
          </a:p>
          <a:p>
            <a:endParaRPr lang="en-US" altLang="zh-CN" dirty="0" smtClean="0"/>
          </a:p>
          <a:p>
            <a:r>
              <a:rPr lang="en-US" altLang="zh-CN" dirty="0" smtClean="0"/>
              <a:t>2.</a:t>
            </a:r>
            <a:r>
              <a:rPr lang="zh-CN" altLang="en-US" dirty="0" smtClean="0"/>
              <a:t>百</a:t>
            </a:r>
            <a:r>
              <a:rPr lang="zh-CN" altLang="en-US" dirty="0"/>
              <a:t>度百科：预防性维护</a:t>
            </a:r>
            <a:endParaRPr lang="en-US" altLang="zh-CN" dirty="0"/>
          </a:p>
          <a:p>
            <a:r>
              <a:rPr lang="en-US" altLang="zh-CN" dirty="0">
                <a:hlinkClick r:id="rId3"/>
              </a:rPr>
              <a:t>https://baike.baidu.com/item/%</a:t>
            </a:r>
            <a:r>
              <a:rPr lang="en-US" altLang="zh-CN" dirty="0" smtClean="0">
                <a:hlinkClick r:id="rId3"/>
              </a:rPr>
              <a:t>E9%A2%84%E9%98%B2%E6%80%A7%E7%BB%B4%E6%8A%A4/509147?fr=aladdin</a:t>
            </a:r>
            <a:endParaRPr lang="en-US" altLang="zh-CN" dirty="0" smtClean="0"/>
          </a:p>
          <a:p>
            <a:endParaRPr lang="en-US" altLang="zh-CN" dirty="0"/>
          </a:p>
          <a:p>
            <a:r>
              <a:rPr lang="en-US" altLang="zh-CN" dirty="0" smtClean="0"/>
              <a:t>3.</a:t>
            </a:r>
            <a:r>
              <a:rPr lang="zh-CN" altLang="zh-CN" dirty="0"/>
              <a:t>张海藩，牟永敏</a:t>
            </a:r>
            <a:r>
              <a:rPr lang="en-US" altLang="zh-CN" dirty="0"/>
              <a:t>. </a:t>
            </a:r>
            <a:r>
              <a:rPr lang="zh-CN" altLang="zh-CN" dirty="0"/>
              <a:t>软件工程导论（第六版）—北京—</a:t>
            </a:r>
            <a:r>
              <a:rPr lang="zh-CN" altLang="zh-CN" dirty="0" smtClean="0"/>
              <a:t>清华大学出版社</a:t>
            </a:r>
            <a:endParaRPr lang="en-US" altLang="zh-CN" dirty="0" smtClean="0"/>
          </a:p>
          <a:p>
            <a:endParaRPr lang="en-US" altLang="zh-CN" dirty="0"/>
          </a:p>
          <a:p>
            <a:r>
              <a:rPr lang="en-US" altLang="zh-CN" dirty="0" smtClean="0"/>
              <a:t>4</a:t>
            </a:r>
            <a:r>
              <a:rPr lang="en-US" altLang="zh-CN" dirty="0" smtClean="0"/>
              <a:t>.</a:t>
            </a:r>
            <a:r>
              <a:rPr lang="zh-CN" altLang="en-US" dirty="0" smtClean="0"/>
              <a:t>东华大学软件维护</a:t>
            </a:r>
            <a:r>
              <a:rPr lang="en-US" altLang="zh-CN" dirty="0" err="1" smtClean="0"/>
              <a:t>ppt</a:t>
            </a:r>
            <a:r>
              <a:rPr lang="en-US" altLang="zh-CN" dirty="0" smtClean="0"/>
              <a:t> </a:t>
            </a:r>
          </a:p>
          <a:p>
            <a:r>
              <a:rPr lang="en-US" altLang="zh-CN" dirty="0" smtClean="0"/>
              <a:t>https</a:t>
            </a:r>
            <a:r>
              <a:rPr lang="en-US" altLang="zh-CN" dirty="0"/>
              <a:t>://www.docin.com/p-2155366945.html</a:t>
            </a:r>
            <a:endParaRPr lang="en-US" altLang="zh-CN" dirty="0" smtClean="0"/>
          </a:p>
          <a:p>
            <a:endParaRPr lang="en-US" altLang="zh-CN" dirty="0"/>
          </a:p>
        </p:txBody>
      </p:sp>
    </p:spTree>
    <p:extLst>
      <p:ext uri="{BB962C8B-B14F-4D97-AF65-F5344CB8AC3E}">
        <p14:creationId xmlns:p14="http://schemas.microsoft.com/office/powerpoint/2010/main" val="3021107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96" descr="图片包含 天空, 户外, 建筑物, 桥&#10;&#10;已生成极高可信度的说明">
            <a:extLst>
              <a:ext uri="{FF2B5EF4-FFF2-40B4-BE49-F238E27FC236}">
                <a16:creationId xmlns="" xmlns:a16="http://schemas.microsoft.com/office/drawing/2014/main" id="{510FF3C5-CD25-492F-A0F9-5B9626297F74}"/>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6063" b="6063"/>
          <a:stretch/>
        </p:blipFill>
        <p:spPr/>
      </p:pic>
      <p:cxnSp>
        <p:nvCxnSpPr>
          <p:cNvPr id="3" name="直接连接符 2"/>
          <p:cNvCxnSpPr>
            <a:cxnSpLocks/>
          </p:cNvCxnSpPr>
          <p:nvPr/>
        </p:nvCxnSpPr>
        <p:spPr>
          <a:xfrm>
            <a:off x="6414001" y="4846929"/>
            <a:ext cx="43973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76">
            <a:extLst/>
          </p:cNvPr>
          <p:cNvSpPr txBox="1"/>
          <p:nvPr/>
        </p:nvSpPr>
        <p:spPr>
          <a:xfrm>
            <a:off x="6680701" y="4011043"/>
            <a:ext cx="2764152" cy="556735"/>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863EB02-71F6-48DE-85EC-615DFD277BE0}"/>
              </a:ext>
            </a:extLst>
          </p:cNvPr>
          <p:cNvSpPr>
            <a:spLocks noGrp="1"/>
          </p:cNvSpPr>
          <p:nvPr>
            <p:ph type="title"/>
          </p:nvPr>
        </p:nvSpPr>
        <p:spPr/>
        <p:txBody>
          <a:bodyPr/>
          <a:lstStyle/>
          <a:p>
            <a:r>
              <a:rPr lang="en-US" altLang="zh-CN" dirty="0" smtClean="0"/>
              <a:t>1.1</a:t>
            </a:r>
            <a:r>
              <a:rPr lang="zh-CN" altLang="en-US" dirty="0" smtClean="0"/>
              <a:t>改正性维护</a:t>
            </a:r>
            <a:endParaRPr lang="zh-CN" altLang="en-US" dirty="0"/>
          </a:p>
        </p:txBody>
      </p:sp>
      <p:sp>
        <p:nvSpPr>
          <p:cNvPr id="3" name="页脚占位符 2">
            <a:extLst>
              <a:ext uri="{FF2B5EF4-FFF2-40B4-BE49-F238E27FC236}">
                <a16:creationId xmlns="" xmlns:a16="http://schemas.microsoft.com/office/drawing/2014/main" id="{97A350F5-1103-4789-BA97-CC96A084DF2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7D2F3C2E-2287-46E0-9556-354518661AE3}"/>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B2C6543-7F6D-4E72-99E0-471376D299A6}"/>
              </a:ext>
            </a:extLst>
          </p:cNvPr>
          <p:cNvGrpSpPr>
            <a:grpSpLocks noChangeAspect="1"/>
          </p:cNvGrpSpPr>
          <p:nvPr>
            <p:custDataLst>
              <p:tags r:id="rId1"/>
            </p:custDataLst>
          </p:nvPr>
        </p:nvGrpSpPr>
        <p:grpSpPr>
          <a:xfrm>
            <a:off x="687279" y="1123950"/>
            <a:ext cx="10833208" cy="5019675"/>
            <a:chOff x="687279" y="1123950"/>
            <a:chExt cx="10833208" cy="5019675"/>
          </a:xfrm>
        </p:grpSpPr>
        <p:sp>
          <p:nvSpPr>
            <p:cNvPr id="6" name="ïSḻïḓé">
              <a:extLst>
                <a:ext uri="{FF2B5EF4-FFF2-40B4-BE49-F238E27FC236}">
                  <a16:creationId xmlns="" xmlns:a16="http://schemas.microsoft.com/office/drawing/2014/main" id="{6BA28D15-BD50-4301-BE7E-9BD3734725E7}"/>
                </a:ext>
              </a:extLst>
            </p:cNvPr>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a:extLst>
                <a:ext uri="{FF2B5EF4-FFF2-40B4-BE49-F238E27FC236}">
                  <a16:creationId xmlns="" xmlns:a16="http://schemas.microsoft.com/office/drawing/2014/main" id="{D5955105-B4CF-47EB-8C64-55F7AB04C170}"/>
                </a:ext>
              </a:extLst>
            </p:cNvPr>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8" name="î$lîḋe">
              <a:extLst>
                <a:ext uri="{FF2B5EF4-FFF2-40B4-BE49-F238E27FC236}">
                  <a16:creationId xmlns="" xmlns:a16="http://schemas.microsoft.com/office/drawing/2014/main" id="{83D36015-0018-4360-8726-23FAB916A048}"/>
                </a:ext>
              </a:extLst>
            </p:cNvPr>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a:extLst>
                <a:ext uri="{FF2B5EF4-FFF2-40B4-BE49-F238E27FC236}">
                  <a16:creationId xmlns="" xmlns:a16="http://schemas.microsoft.com/office/drawing/2014/main" id="{F689ADBC-C284-421E-A26A-C8B4E6D9FE22}"/>
                </a:ext>
              </a:extLst>
            </p:cNvPr>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改正原来</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程序开关使</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用的错误</a:t>
              </a:r>
              <a:endParaRPr lang="zh-CN" altLang="en-US" sz="1600" b="1" dirty="0">
                <a:solidFill>
                  <a:schemeClr val="tx1"/>
                </a:solidFill>
              </a:endParaRPr>
            </a:p>
          </p:txBody>
        </p:sp>
        <p:sp>
          <p:nvSpPr>
            <p:cNvPr id="10" name="iŝḻidè">
              <a:extLst>
                <a:ext uri="{FF2B5EF4-FFF2-40B4-BE49-F238E27FC236}">
                  <a16:creationId xmlns="" xmlns:a16="http://schemas.microsoft.com/office/drawing/2014/main" id="{590695B0-FE9F-45F7-A281-47E4028E6A7F}"/>
                </a:ext>
              </a:extLst>
            </p:cNvPr>
            <p:cNvSpPr/>
            <p:nvPr/>
          </p:nvSpPr>
          <p:spPr>
            <a:xfrm>
              <a:off x="8647506" y="1883772"/>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a:extLst>
                <a:ext uri="{FF2B5EF4-FFF2-40B4-BE49-F238E27FC236}">
                  <a16:creationId xmlns="" xmlns:a16="http://schemas.microsoft.com/office/drawing/2014/main" id="{9D901782-333B-477E-849F-B918C11C3881}"/>
                </a:ext>
              </a:extLst>
            </p:cNvPr>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解决原来</a:t>
              </a:r>
              <a:endParaRPr lang="en-US" altLang="zh-CN" sz="1600" b="1" dirty="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程序中遗漏</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处理文件最后一</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个记录的问题</a:t>
              </a:r>
              <a:endParaRPr lang="zh-CN" altLang="en-US" sz="1600" b="1" dirty="0">
                <a:solidFill>
                  <a:schemeClr val="tx1"/>
                </a:solidFill>
              </a:endParaRPr>
            </a:p>
          </p:txBody>
        </p:sp>
        <p:sp>
          <p:nvSpPr>
            <p:cNvPr id="12" name="ïśḻiḑè">
              <a:extLst>
                <a:ext uri="{FF2B5EF4-FFF2-40B4-BE49-F238E27FC236}">
                  <a16:creationId xmlns="" xmlns:a16="http://schemas.microsoft.com/office/drawing/2014/main" id="{C98D2083-1328-48C6-ABEE-1677748E881A}"/>
                </a:ext>
              </a:extLst>
            </p:cNvPr>
            <p:cNvSpPr/>
            <p:nvPr/>
          </p:nvSpPr>
          <p:spPr>
            <a:xfrm>
              <a:off x="7317633" y="4073866"/>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a:extLst>
                <a:ext uri="{FF2B5EF4-FFF2-40B4-BE49-F238E27FC236}">
                  <a16:creationId xmlns="" xmlns:a16="http://schemas.microsoft.com/office/drawing/2014/main" id="{B5DF41DD-23E8-4B38-B3BB-0C2B58E3B979}"/>
                </a:ext>
              </a:extLst>
            </p:cNvPr>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14" name="ïśľïḓé">
              <a:extLst>
                <a:ext uri="{FF2B5EF4-FFF2-40B4-BE49-F238E27FC236}">
                  <a16:creationId xmlns="" xmlns:a16="http://schemas.microsoft.com/office/drawing/2014/main" id="{DB225B9A-EE82-41D3-B933-E1C4BC6B52ED}"/>
                </a:ext>
              </a:extLst>
            </p:cNvPr>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a:extLst>
                <a:ext uri="{FF2B5EF4-FFF2-40B4-BE49-F238E27FC236}">
                  <a16:creationId xmlns="" xmlns:a16="http://schemas.microsoft.com/office/drawing/2014/main" id="{B8C8BA6C-D7F0-4192-98CD-E831000FD317}"/>
                </a:ext>
              </a:extLst>
            </p:cNvPr>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改正开发时</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未能测试各种情</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况带的问题</a:t>
              </a:r>
              <a:endParaRPr lang="zh-CN" altLang="en-US" sz="1600" b="1" dirty="0">
                <a:solidFill>
                  <a:schemeClr val="tx1"/>
                </a:solidFill>
              </a:endParaRPr>
            </a:p>
          </p:txBody>
        </p:sp>
        <p:sp>
          <p:nvSpPr>
            <p:cNvPr id="16" name="îSḻiḑe">
              <a:extLst>
                <a:ext uri="{FF2B5EF4-FFF2-40B4-BE49-F238E27FC236}">
                  <a16:creationId xmlns="" xmlns:a16="http://schemas.microsoft.com/office/drawing/2014/main" id="{070F0F56-9FAA-46D6-8E93-8B4B979482B6}"/>
                </a:ext>
              </a:extLst>
            </p:cNvPr>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0" name="ïṧḻíḑê">
              <a:extLst>
                <a:ext uri="{FF2B5EF4-FFF2-40B4-BE49-F238E27FC236}">
                  <a16:creationId xmlns="" xmlns:a16="http://schemas.microsoft.com/office/drawing/2014/main" id="{6F119720-1997-4847-9F17-31D0146DB60F}"/>
                </a:ext>
              </a:extLst>
            </p:cNvPr>
            <p:cNvSpPr/>
            <p:nvPr/>
          </p:nvSpPr>
          <p:spPr>
            <a:xfrm>
              <a:off x="687279" y="2374059"/>
              <a:ext cx="4194314" cy="21100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r>
                <a:rPr lang="en-US" altLang="zh-CN" sz="1200" dirty="0"/>
                <a:t> </a:t>
              </a:r>
              <a:r>
                <a:rPr lang="en-US" altLang="zh-CN" sz="1200" dirty="0" smtClean="0"/>
                <a:t>        </a:t>
              </a:r>
              <a:r>
                <a:rPr lang="zh-CN" altLang="en-US" sz="1600" dirty="0" smtClean="0"/>
                <a:t>因为</a:t>
              </a:r>
              <a:r>
                <a:rPr lang="zh-CN" altLang="en-US" sz="1600" dirty="0"/>
                <a:t>软件测试不可能暴露出一个大型软件系统中所有潜藏的错误，所以必然会有</a:t>
              </a:r>
              <a:r>
                <a:rPr lang="zh-CN" altLang="en-US" sz="1600" dirty="0">
                  <a:solidFill>
                    <a:srgbClr val="FF0000"/>
                  </a:solidFill>
                </a:rPr>
                <a:t>第一项维护</a:t>
              </a:r>
              <a:r>
                <a:rPr lang="zh-CN" altLang="en-US" sz="1600" dirty="0" smtClean="0">
                  <a:solidFill>
                    <a:srgbClr val="FF0000"/>
                  </a:solidFill>
                </a:rPr>
                <a:t>活动</a:t>
              </a:r>
              <a:r>
                <a:rPr lang="zh-CN" altLang="en-US" sz="1600" dirty="0" smtClean="0"/>
                <a:t>：在任何大型程序的使用期间，用户必然会发现程序错误，并且把他们遇到的问题报告给维护人员。把诊断和改正错误的过程称为改正性维护。</a:t>
              </a:r>
              <a:endParaRPr lang="en-US" altLang="zh-CN" sz="1600" dirty="0"/>
            </a:p>
          </p:txBody>
        </p:sp>
        <p:cxnSp>
          <p:nvCxnSpPr>
            <p:cNvPr id="18" name="直接连接符 17">
              <a:extLst>
                <a:ext uri="{FF2B5EF4-FFF2-40B4-BE49-F238E27FC236}">
                  <a16:creationId xmlns="" xmlns:a16="http://schemas.microsoft.com/office/drawing/2014/main" id="{0E958E47-B088-471D-9E8C-831446027D5D}"/>
                </a:ext>
              </a:extLst>
            </p:cNvPr>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a:extLst>
                <a:ext uri="{FF2B5EF4-FFF2-40B4-BE49-F238E27FC236}">
                  <a16:creationId xmlns="" xmlns:a16="http://schemas.microsoft.com/office/drawing/2014/main" id="{7DDAF1D0-4628-4EB8-84E9-730C4DD9A1C8}"/>
                </a:ext>
              </a:extLst>
            </p:cNvPr>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endParaRPr lang="zh-CN" altLang="en-US" sz="1600" b="1" dirty="0">
                <a:solidFill>
                  <a:schemeClr val="tx1"/>
                </a:solidFill>
              </a:endParaRPr>
            </a:p>
          </p:txBody>
        </p:sp>
      </p:grpSp>
    </p:spTree>
    <p:extLst>
      <p:ext uri="{BB962C8B-B14F-4D97-AF65-F5344CB8AC3E}">
        <p14:creationId xmlns:p14="http://schemas.microsoft.com/office/powerpoint/2010/main" val="116991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3AEA85-E6CE-4F34-9189-1482F36923CC}"/>
              </a:ext>
            </a:extLst>
          </p:cNvPr>
          <p:cNvSpPr>
            <a:spLocks noGrp="1"/>
          </p:cNvSpPr>
          <p:nvPr>
            <p:ph type="title"/>
          </p:nvPr>
        </p:nvSpPr>
        <p:spPr/>
        <p:txBody>
          <a:bodyPr/>
          <a:lstStyle/>
          <a:p>
            <a:r>
              <a:rPr lang="zh-CN" altLang="en-US" dirty="0" smtClean="0"/>
              <a:t>软件改正性维护度量</a:t>
            </a:r>
            <a:endParaRPr lang="zh-CN" altLang="en-US" dirty="0"/>
          </a:p>
        </p:txBody>
      </p:sp>
      <p:sp>
        <p:nvSpPr>
          <p:cNvPr id="3" name="页脚占位符 2">
            <a:extLst>
              <a:ext uri="{FF2B5EF4-FFF2-40B4-BE49-F238E27FC236}">
                <a16:creationId xmlns="" xmlns:a16="http://schemas.microsoft.com/office/drawing/2014/main" id="{9E85F9EA-81CB-4E65-81DC-A0CAECB3043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1BBFAE1-3900-472B-B390-834ED42A1694}"/>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5" name="bf5d4b25-22dc-473a-b4aa-26e808e2eed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F886EF7-0D80-42C1-835E-A780D3DC88D9}"/>
              </a:ext>
            </a:extLst>
          </p:cNvPr>
          <p:cNvGrpSpPr>
            <a:grpSpLocks noChangeAspect="1"/>
          </p:cNvGrpSpPr>
          <p:nvPr>
            <p:custDataLst>
              <p:tags r:id="rId1"/>
            </p:custDataLst>
          </p:nvPr>
        </p:nvGrpSpPr>
        <p:grpSpPr>
          <a:xfrm>
            <a:off x="697279" y="1541076"/>
            <a:ext cx="10505805" cy="4194950"/>
            <a:chOff x="687279" y="1541076"/>
            <a:chExt cx="10505804" cy="4194950"/>
          </a:xfrm>
        </p:grpSpPr>
        <p:grpSp>
          <p:nvGrpSpPr>
            <p:cNvPr id="6" name="iṧļîdè">
              <a:extLst>
                <a:ext uri="{FF2B5EF4-FFF2-40B4-BE49-F238E27FC236}">
                  <a16:creationId xmlns="" xmlns:a16="http://schemas.microsoft.com/office/drawing/2014/main" id="{96577A13-53B5-41CB-A5AD-39E460F5843E}"/>
                </a:ext>
              </a:extLst>
            </p:cNvPr>
            <p:cNvGrpSpPr/>
            <p:nvPr/>
          </p:nvGrpSpPr>
          <p:grpSpPr>
            <a:xfrm>
              <a:off x="6807200" y="1541076"/>
              <a:ext cx="4385883" cy="4194950"/>
              <a:chOff x="4078514" y="1928366"/>
              <a:chExt cx="4062084" cy="3885246"/>
            </a:xfrm>
          </p:grpSpPr>
          <p:sp>
            <p:nvSpPr>
              <p:cNvPr id="32" name="işlïḋê">
                <a:extLst>
                  <a:ext uri="{FF2B5EF4-FFF2-40B4-BE49-F238E27FC236}">
                    <a16:creationId xmlns="" xmlns:a16="http://schemas.microsoft.com/office/drawing/2014/main" id="{6489EBC8-99AB-4DA4-B6EB-8C12190A348A}"/>
                  </a:ext>
                </a:extLst>
              </p:cNvPr>
              <p:cNvSpPr/>
              <p:nvPr/>
            </p:nvSpPr>
            <p:spPr>
              <a:xfrm>
                <a:off x="4078514" y="1942600"/>
                <a:ext cx="1925415" cy="3871012"/>
              </a:xfrm>
              <a:custGeom>
                <a:avLst/>
                <a:gdLst/>
                <a:ahLst/>
                <a:cxnLst>
                  <a:cxn ang="0">
                    <a:pos x="wd2" y="hd2"/>
                  </a:cxn>
                  <a:cxn ang="5400000">
                    <a:pos x="wd2" y="hd2"/>
                  </a:cxn>
                  <a:cxn ang="10800000">
                    <a:pos x="wd2" y="hd2"/>
                  </a:cxn>
                  <a:cxn ang="16200000">
                    <a:pos x="wd2" y="hd2"/>
                  </a:cxn>
                </a:cxnLst>
                <a:rect l="0" t="0" r="r" b="b"/>
                <a:pathLst>
                  <a:path w="21600" h="21600" extrusionOk="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3" name="íṩ1îdê">
                <a:extLst>
                  <a:ext uri="{FF2B5EF4-FFF2-40B4-BE49-F238E27FC236}">
                    <a16:creationId xmlns="" xmlns:a16="http://schemas.microsoft.com/office/drawing/2014/main" id="{F34341CB-8FD8-46F3-B61C-77A485BF5E49}"/>
                  </a:ext>
                </a:extLst>
              </p:cNvPr>
              <p:cNvSpPr/>
              <p:nvPr/>
            </p:nvSpPr>
            <p:spPr>
              <a:xfrm>
                <a:off x="6188049" y="1942600"/>
                <a:ext cx="1925437" cy="3871012"/>
              </a:xfrm>
              <a:custGeom>
                <a:avLst/>
                <a:gdLst/>
                <a:ahLst/>
                <a:cxnLst>
                  <a:cxn ang="0">
                    <a:pos x="wd2" y="hd2"/>
                  </a:cxn>
                  <a:cxn ang="5400000">
                    <a:pos x="wd2" y="hd2"/>
                  </a:cxn>
                  <a:cxn ang="10800000">
                    <a:pos x="wd2" y="hd2"/>
                  </a:cxn>
                  <a:cxn ang="16200000">
                    <a:pos x="wd2" y="hd2"/>
                  </a:cxn>
                </a:cxnLst>
                <a:rect l="0" t="0" r="r" b="b"/>
                <a:pathLst>
                  <a:path w="21600" h="21600" extrusionOk="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4" name="ïślíḍé">
                <a:extLst>
                  <a:ext uri="{FF2B5EF4-FFF2-40B4-BE49-F238E27FC236}">
                    <a16:creationId xmlns="" xmlns:a16="http://schemas.microsoft.com/office/drawing/2014/main" id="{1F454829-35BD-4E5B-9336-9C2A3639D212}"/>
                  </a:ext>
                </a:extLst>
              </p:cNvPr>
              <p:cNvSpPr/>
              <p:nvPr/>
            </p:nvSpPr>
            <p:spPr>
              <a:xfrm>
                <a:off x="6596364" y="1928366"/>
                <a:ext cx="1544234" cy="1544234"/>
              </a:xfrm>
              <a:prstGeom prst="ellipse">
                <a:avLst/>
              </a:prstGeom>
              <a:solidFill>
                <a:schemeClr val="accent1">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60%</a:t>
                </a:r>
              </a:p>
            </p:txBody>
          </p:sp>
          <p:sp>
            <p:nvSpPr>
              <p:cNvPr id="35" name="íş1îḑé">
                <a:extLst>
                  <a:ext uri="{FF2B5EF4-FFF2-40B4-BE49-F238E27FC236}">
                    <a16:creationId xmlns="" xmlns:a16="http://schemas.microsoft.com/office/drawing/2014/main" id="{8034169D-BD4E-47DD-B219-CFD8D1CA4539}"/>
                  </a:ext>
                </a:extLst>
              </p:cNvPr>
              <p:cNvSpPr/>
              <p:nvPr/>
            </p:nvSpPr>
            <p:spPr>
              <a:xfrm>
                <a:off x="5725195" y="4203461"/>
                <a:ext cx="1134764" cy="1134764"/>
              </a:xfrm>
              <a:prstGeom prst="ellipse">
                <a:avLst/>
              </a:prstGeom>
              <a:solidFill>
                <a:schemeClr val="accent3">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30%</a:t>
                </a:r>
              </a:p>
            </p:txBody>
          </p:sp>
          <p:sp>
            <p:nvSpPr>
              <p:cNvPr id="36" name="iš1ïḍe">
                <a:extLst>
                  <a:ext uri="{FF2B5EF4-FFF2-40B4-BE49-F238E27FC236}">
                    <a16:creationId xmlns="" xmlns:a16="http://schemas.microsoft.com/office/drawing/2014/main" id="{49690EC4-9938-439A-9F86-4EE8C23E91D1}"/>
                  </a:ext>
                </a:extLst>
              </p:cNvPr>
              <p:cNvSpPr/>
              <p:nvPr/>
            </p:nvSpPr>
            <p:spPr>
              <a:xfrm>
                <a:off x="4078514" y="2565371"/>
                <a:ext cx="1134764" cy="1134764"/>
              </a:xfrm>
              <a:prstGeom prst="ellipse">
                <a:avLst/>
              </a:prstGeom>
              <a:solidFill>
                <a:schemeClr val="accent2">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40%</a:t>
                </a:r>
              </a:p>
            </p:txBody>
          </p:sp>
        </p:grpSp>
        <p:cxnSp>
          <p:nvCxnSpPr>
            <p:cNvPr id="8" name="直接连接符 7">
              <a:extLst>
                <a:ext uri="{FF2B5EF4-FFF2-40B4-BE49-F238E27FC236}">
                  <a16:creationId xmlns="" xmlns:a16="http://schemas.microsoft.com/office/drawing/2014/main" id="{EAC579A7-0222-4A5E-9F1C-C1DE6603CB11}"/>
                </a:ext>
              </a:extLst>
            </p:cNvPr>
            <p:cNvCxnSpPr/>
            <p:nvPr/>
          </p:nvCxnSpPr>
          <p:spPr>
            <a:xfrm>
              <a:off x="687279" y="3024000"/>
              <a:ext cx="5678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ṥlîdé">
              <a:extLst>
                <a:ext uri="{FF2B5EF4-FFF2-40B4-BE49-F238E27FC236}">
                  <a16:creationId xmlns="" xmlns:a16="http://schemas.microsoft.com/office/drawing/2014/main" id="{6DCC42A6-49B4-46F5-ADA2-7647408A36D9}"/>
                </a:ext>
              </a:extLst>
            </p:cNvPr>
            <p:cNvGrpSpPr/>
            <p:nvPr/>
          </p:nvGrpSpPr>
          <p:grpSpPr>
            <a:xfrm>
              <a:off x="697279" y="3554428"/>
              <a:ext cx="508912" cy="509712"/>
              <a:chOff x="5646344" y="3213462"/>
              <a:chExt cx="899312" cy="900726"/>
            </a:xfrm>
          </p:grpSpPr>
          <p:sp>
            <p:nvSpPr>
              <p:cNvPr id="26" name="îṩlîḑè">
                <a:extLst>
                  <a:ext uri="{FF2B5EF4-FFF2-40B4-BE49-F238E27FC236}">
                    <a16:creationId xmlns="" xmlns:a16="http://schemas.microsoft.com/office/drawing/2014/main" id="{0FC25266-7218-46D1-8C96-DC5DC8719AE5}"/>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7" name="ïṥ1iḑe">
                <a:extLst>
                  <a:ext uri="{FF2B5EF4-FFF2-40B4-BE49-F238E27FC236}">
                    <a16:creationId xmlns="" xmlns:a16="http://schemas.microsoft.com/office/drawing/2014/main" id="{2512BACD-5C53-4D80-B738-42C66CC31E3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9" name="íSḷïḋè">
              <a:extLst>
                <a:ext uri="{FF2B5EF4-FFF2-40B4-BE49-F238E27FC236}">
                  <a16:creationId xmlns="" xmlns:a16="http://schemas.microsoft.com/office/drawing/2014/main" id="{77EA1347-CD21-491C-A006-F2614988A5E2}"/>
                </a:ext>
              </a:extLst>
            </p:cNvPr>
            <p:cNvGrpSpPr/>
            <p:nvPr/>
          </p:nvGrpSpPr>
          <p:grpSpPr>
            <a:xfrm>
              <a:off x="697279" y="5011960"/>
              <a:ext cx="508912" cy="509712"/>
              <a:chOff x="5646344" y="3213462"/>
              <a:chExt cx="899312" cy="900726"/>
            </a:xfrm>
          </p:grpSpPr>
          <p:sp>
            <p:nvSpPr>
              <p:cNvPr id="20" name="í$liďè">
                <a:extLst>
                  <a:ext uri="{FF2B5EF4-FFF2-40B4-BE49-F238E27FC236}">
                    <a16:creationId xmlns="" xmlns:a16="http://schemas.microsoft.com/office/drawing/2014/main" id="{69E1BD36-033C-4B2B-93D7-222CDE0298B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1" name="i$lidê">
                <a:extLst>
                  <a:ext uri="{FF2B5EF4-FFF2-40B4-BE49-F238E27FC236}">
                    <a16:creationId xmlns="" xmlns:a16="http://schemas.microsoft.com/office/drawing/2014/main" id="{9AB384AE-CA37-42B7-B646-D49740B43659}"/>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3"/>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3" name="iṡľíḑê">
              <a:extLst>
                <a:ext uri="{FF2B5EF4-FFF2-40B4-BE49-F238E27FC236}">
                  <a16:creationId xmlns="" xmlns:a16="http://schemas.microsoft.com/office/drawing/2014/main" id="{F41E1627-AB06-49C8-A4E9-7CCE88931527}"/>
                </a:ext>
              </a:extLst>
            </p:cNvPr>
            <p:cNvGrpSpPr/>
            <p:nvPr/>
          </p:nvGrpSpPr>
          <p:grpSpPr>
            <a:xfrm>
              <a:off x="4184320" y="3554428"/>
              <a:ext cx="508912" cy="509712"/>
              <a:chOff x="5646344" y="3213462"/>
              <a:chExt cx="899312" cy="900726"/>
            </a:xfrm>
          </p:grpSpPr>
          <p:sp>
            <p:nvSpPr>
              <p:cNvPr id="14" name="i$ḷîďé">
                <a:extLst>
                  <a:ext uri="{FF2B5EF4-FFF2-40B4-BE49-F238E27FC236}">
                    <a16:creationId xmlns="" xmlns:a16="http://schemas.microsoft.com/office/drawing/2014/main" id="{7B0CADD2-44A6-4BD5-91A6-2586D0D1224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5" name="ïṡľîḋè">
                <a:extLst>
                  <a:ext uri="{FF2B5EF4-FFF2-40B4-BE49-F238E27FC236}">
                    <a16:creationId xmlns="" xmlns:a16="http://schemas.microsoft.com/office/drawing/2014/main" id="{B0119F92-0ED9-4149-B536-F6FAF489E64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2"/>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sp>
        <p:nvSpPr>
          <p:cNvPr id="37" name="矩形 36"/>
          <p:cNvSpPr/>
          <p:nvPr/>
        </p:nvSpPr>
        <p:spPr>
          <a:xfrm>
            <a:off x="594946" y="1272598"/>
            <a:ext cx="6096000" cy="1200329"/>
          </a:xfrm>
          <a:prstGeom prst="rect">
            <a:avLst/>
          </a:prstGeom>
        </p:spPr>
        <p:txBody>
          <a:bodyPr>
            <a:spAutoFit/>
          </a:bodyPr>
          <a:lstStyle/>
          <a:p>
            <a:r>
              <a:rPr lang="zh-CN" altLang="en-US" dirty="0"/>
              <a:t>软件改正性维护度量涉及维护服务质量的许多方面。需要将维护组处理的软件系统失效和维护服务失效区别开来，后者指的是维护不能提供满足指定标准或合同需求的修复的情况。因此，软件维护度量的分类如下：</a:t>
            </a:r>
          </a:p>
        </p:txBody>
      </p:sp>
      <p:sp>
        <p:nvSpPr>
          <p:cNvPr id="38" name="矩形 37"/>
          <p:cNvSpPr/>
          <p:nvPr/>
        </p:nvSpPr>
        <p:spPr>
          <a:xfrm>
            <a:off x="1423396" y="3469668"/>
            <a:ext cx="2492990" cy="369332"/>
          </a:xfrm>
          <a:prstGeom prst="rect">
            <a:avLst/>
          </a:prstGeom>
        </p:spPr>
        <p:txBody>
          <a:bodyPr wrap="none">
            <a:spAutoFit/>
          </a:bodyPr>
          <a:lstStyle/>
          <a:p>
            <a:r>
              <a:rPr lang="zh-CN" altLang="en-US" b="1" dirty="0"/>
              <a:t>软件系统失效密度度量</a:t>
            </a:r>
            <a:endParaRPr lang="zh-CN" altLang="en-US" dirty="0"/>
          </a:p>
        </p:txBody>
      </p:sp>
      <p:sp>
        <p:nvSpPr>
          <p:cNvPr id="39" name="矩形 38"/>
          <p:cNvSpPr/>
          <p:nvPr/>
        </p:nvSpPr>
        <p:spPr>
          <a:xfrm>
            <a:off x="1459636" y="3846696"/>
            <a:ext cx="2456750" cy="600164"/>
          </a:xfrm>
          <a:prstGeom prst="rect">
            <a:avLst/>
          </a:prstGeom>
        </p:spPr>
        <p:txBody>
          <a:bodyPr wrap="square">
            <a:spAutoFit/>
          </a:bodyPr>
          <a:lstStyle/>
          <a:p>
            <a:r>
              <a:rPr lang="zh-CN" altLang="en-US" sz="1100" dirty="0"/>
              <a:t>同对改正性维护要求的程度</a:t>
            </a:r>
            <a:r>
              <a:rPr lang="zh-CN" altLang="en-US" sz="1100" dirty="0" smtClean="0"/>
              <a:t>有关，</a:t>
            </a:r>
            <a:r>
              <a:rPr lang="zh-CN" altLang="en-US" sz="1100" dirty="0"/>
              <a:t>基于软件系统常规运行期内</a:t>
            </a:r>
            <a:r>
              <a:rPr lang="zh-CN" altLang="en-US" sz="1100" dirty="0" smtClean="0"/>
              <a:t>识别的</a:t>
            </a:r>
            <a:r>
              <a:rPr lang="zh-CN" altLang="en-US" sz="1100" dirty="0"/>
              <a:t>失效记录。</a:t>
            </a:r>
          </a:p>
        </p:txBody>
      </p:sp>
      <p:sp>
        <p:nvSpPr>
          <p:cNvPr id="40" name="矩形 39"/>
          <p:cNvSpPr/>
          <p:nvPr/>
        </p:nvSpPr>
        <p:spPr>
          <a:xfrm>
            <a:off x="4910438" y="3483863"/>
            <a:ext cx="2723823" cy="369332"/>
          </a:xfrm>
          <a:prstGeom prst="rect">
            <a:avLst/>
          </a:prstGeom>
        </p:spPr>
        <p:txBody>
          <a:bodyPr wrap="none">
            <a:spAutoFit/>
          </a:bodyPr>
          <a:lstStyle/>
          <a:p>
            <a:r>
              <a:rPr lang="zh-CN" altLang="en-US" b="1" dirty="0"/>
              <a:t>软件系统失效严重性度量</a:t>
            </a:r>
            <a:endParaRPr lang="zh-CN" altLang="en-US" dirty="0"/>
          </a:p>
        </p:txBody>
      </p:sp>
      <p:sp>
        <p:nvSpPr>
          <p:cNvPr id="41" name="矩形 40"/>
          <p:cNvSpPr/>
          <p:nvPr/>
        </p:nvSpPr>
        <p:spPr>
          <a:xfrm>
            <a:off x="4976374" y="3885168"/>
            <a:ext cx="2523464" cy="430887"/>
          </a:xfrm>
          <a:prstGeom prst="rect">
            <a:avLst/>
          </a:prstGeom>
        </p:spPr>
        <p:txBody>
          <a:bodyPr wrap="square">
            <a:spAutoFit/>
          </a:bodyPr>
          <a:lstStyle/>
          <a:p>
            <a:r>
              <a:rPr lang="zh-CN" altLang="en-US" sz="1100" dirty="0"/>
              <a:t>同改正性维护组修复的软件系统失效的严重性有关。</a:t>
            </a:r>
          </a:p>
        </p:txBody>
      </p:sp>
      <p:sp>
        <p:nvSpPr>
          <p:cNvPr id="42" name="矩形 41"/>
          <p:cNvSpPr/>
          <p:nvPr/>
        </p:nvSpPr>
        <p:spPr>
          <a:xfrm>
            <a:off x="1360507" y="4956932"/>
            <a:ext cx="2031325" cy="369332"/>
          </a:xfrm>
          <a:prstGeom prst="rect">
            <a:avLst/>
          </a:prstGeom>
        </p:spPr>
        <p:txBody>
          <a:bodyPr wrap="none">
            <a:spAutoFit/>
          </a:bodyPr>
          <a:lstStyle/>
          <a:p>
            <a:r>
              <a:rPr lang="zh-CN" altLang="en-US" b="1" dirty="0"/>
              <a:t>维护服务失效度量</a:t>
            </a:r>
            <a:endParaRPr lang="zh-CN" altLang="en-US" dirty="0"/>
          </a:p>
        </p:txBody>
      </p:sp>
      <p:sp>
        <p:nvSpPr>
          <p:cNvPr id="43" name="矩形 42"/>
          <p:cNvSpPr/>
          <p:nvPr/>
        </p:nvSpPr>
        <p:spPr>
          <a:xfrm>
            <a:off x="1510224" y="5418678"/>
            <a:ext cx="1822308" cy="600164"/>
          </a:xfrm>
          <a:prstGeom prst="rect">
            <a:avLst/>
          </a:prstGeom>
        </p:spPr>
        <p:txBody>
          <a:bodyPr wrap="square">
            <a:spAutoFit/>
          </a:bodyPr>
          <a:lstStyle/>
          <a:p>
            <a:r>
              <a:rPr lang="zh-CN" altLang="en-US" sz="1100" dirty="0"/>
              <a:t>同维护服务不能按时完成失效改正或改正失败的情况有关。</a:t>
            </a:r>
          </a:p>
        </p:txBody>
      </p:sp>
      <p:sp>
        <p:nvSpPr>
          <p:cNvPr id="44" name="îṩlîḑè">
            <a:extLst>
              <a:ext uri="{FF2B5EF4-FFF2-40B4-BE49-F238E27FC236}">
                <a16:creationId xmlns="" xmlns:a16="http://schemas.microsoft.com/office/drawing/2014/main" id="{0FC25266-7218-46D1-8C96-DC5DC8719AE5}"/>
              </a:ext>
            </a:extLst>
          </p:cNvPr>
          <p:cNvSpPr/>
          <p:nvPr/>
        </p:nvSpPr>
        <p:spPr bwMode="auto">
          <a:xfrm>
            <a:off x="4184320" y="4977025"/>
            <a:ext cx="508912" cy="509712"/>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5" name="ïṥ1iḑe">
            <a:extLst>
              <a:ext uri="{FF2B5EF4-FFF2-40B4-BE49-F238E27FC236}">
                <a16:creationId xmlns="" xmlns:a16="http://schemas.microsoft.com/office/drawing/2014/main" id="{2512BACD-5C53-4D80-B738-42C66CC31E35}"/>
              </a:ext>
            </a:extLst>
          </p:cNvPr>
          <p:cNvSpPr/>
          <p:nvPr/>
        </p:nvSpPr>
        <p:spPr>
          <a:xfrm>
            <a:off x="4297768" y="5067794"/>
            <a:ext cx="302015" cy="309900"/>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sp>
        <p:nvSpPr>
          <p:cNvPr id="46" name="矩形 45"/>
          <p:cNvSpPr/>
          <p:nvPr/>
        </p:nvSpPr>
        <p:spPr>
          <a:xfrm>
            <a:off x="4910438" y="4844592"/>
            <a:ext cx="2262158" cy="369332"/>
          </a:xfrm>
          <a:prstGeom prst="rect">
            <a:avLst/>
          </a:prstGeom>
        </p:spPr>
        <p:txBody>
          <a:bodyPr wrap="none">
            <a:spAutoFit/>
          </a:bodyPr>
          <a:lstStyle/>
          <a:p>
            <a:r>
              <a:rPr lang="zh-CN" altLang="en-US" b="1" dirty="0" smtClean="0"/>
              <a:t>软件系统可用性度量</a:t>
            </a:r>
            <a:endParaRPr lang="zh-CN" altLang="en-US" dirty="0"/>
          </a:p>
        </p:txBody>
      </p:sp>
      <p:sp>
        <p:nvSpPr>
          <p:cNvPr id="47" name="矩形 46"/>
          <p:cNvSpPr/>
          <p:nvPr/>
        </p:nvSpPr>
        <p:spPr>
          <a:xfrm>
            <a:off x="5099538" y="5326264"/>
            <a:ext cx="1863970" cy="769441"/>
          </a:xfrm>
          <a:prstGeom prst="rect">
            <a:avLst/>
          </a:prstGeom>
        </p:spPr>
        <p:txBody>
          <a:bodyPr wrap="square">
            <a:spAutoFit/>
          </a:bodyPr>
          <a:lstStyle/>
          <a:p>
            <a:r>
              <a:rPr lang="zh-CN" altLang="en-US" sz="1100" dirty="0"/>
              <a:t>同顾客通过一段时间认识到软件系统的服务不可用或只有部分可用引起的麻烦的程度有关。</a:t>
            </a:r>
          </a:p>
        </p:txBody>
      </p:sp>
    </p:spTree>
    <p:extLst>
      <p:ext uri="{BB962C8B-B14F-4D97-AF65-F5344CB8AC3E}">
        <p14:creationId xmlns:p14="http://schemas.microsoft.com/office/powerpoint/2010/main" val="3352030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 xmlns:a16="http://schemas.microsoft.com/office/drawing/2014/main"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B104968-8F80-4630-9F47-8DD38300CEC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 xmlns:a16="http://schemas.microsoft.com/office/drawing/2014/main"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 xmlns:a16="http://schemas.microsoft.com/office/drawing/2014/main"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 xmlns:a16="http://schemas.microsoft.com/office/drawing/2014/main"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 xmlns:a16="http://schemas.microsoft.com/office/drawing/2014/main"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 xmlns:a16="http://schemas.microsoft.com/office/drawing/2014/main"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 xmlns:a16="http://schemas.microsoft.com/office/drawing/2014/main"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 xmlns:a16="http://schemas.microsoft.com/office/drawing/2014/main"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 xmlns:a16="http://schemas.microsoft.com/office/drawing/2014/main"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 xmlns:a16="http://schemas.microsoft.com/office/drawing/2014/main"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 xmlns:a16="http://schemas.microsoft.com/office/drawing/2014/main"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1477328"/>
          </a:xfrm>
          <a:prstGeom prst="rect">
            <a:avLst/>
          </a:prstGeom>
        </p:spPr>
        <p:txBody>
          <a:bodyPr wrap="square">
            <a:spAutoFit/>
          </a:bodyPr>
          <a:lstStyle/>
          <a:p>
            <a:r>
              <a:rPr lang="zh-CN" altLang="en-US" dirty="0"/>
              <a:t>这里介绍的软件系统失效密度度量与故障数和</a:t>
            </a:r>
            <a:r>
              <a:rPr lang="en-US" altLang="zh-CN" dirty="0"/>
              <a:t>/</a:t>
            </a:r>
            <a:r>
              <a:rPr lang="zh-CN" altLang="en-US" dirty="0"/>
              <a:t>或故障的</a:t>
            </a:r>
            <a:r>
              <a:rPr lang="zh-CN" altLang="en-US" dirty="0">
                <a:hlinkClick r:id="rId3"/>
              </a:rPr>
              <a:t>加权数</a:t>
            </a:r>
            <a:r>
              <a:rPr lang="zh-CN" altLang="en-US" dirty="0"/>
              <a:t>相关。维护任务的规模是通过被维护软件的代码行数或通过功能点评估来测量的。这些度量的数据源都是软件维护报告。</a:t>
            </a:r>
          </a:p>
        </p:txBody>
      </p:sp>
      <p:sp>
        <p:nvSpPr>
          <p:cNvPr id="33" name="矩形 32"/>
          <p:cNvSpPr/>
          <p:nvPr/>
        </p:nvSpPr>
        <p:spPr>
          <a:xfrm>
            <a:off x="815888" y="2006602"/>
            <a:ext cx="3262432"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软件系统失效密度度量</a:t>
            </a:r>
          </a:p>
        </p:txBody>
      </p:sp>
      <p:sp>
        <p:nvSpPr>
          <p:cNvPr id="34" name="矩形 33"/>
          <p:cNvSpPr/>
          <p:nvPr/>
        </p:nvSpPr>
        <p:spPr>
          <a:xfrm>
            <a:off x="8188433" y="1168755"/>
            <a:ext cx="3570208"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软件系统失效严重性度量</a:t>
            </a:r>
          </a:p>
        </p:txBody>
      </p:sp>
      <p:sp>
        <p:nvSpPr>
          <p:cNvPr id="35" name="矩形 34"/>
          <p:cNvSpPr/>
          <p:nvPr/>
        </p:nvSpPr>
        <p:spPr>
          <a:xfrm>
            <a:off x="7712087" y="1798512"/>
            <a:ext cx="4380105" cy="3600986"/>
          </a:xfrm>
          <a:prstGeom prst="rect">
            <a:avLst/>
          </a:prstGeom>
        </p:spPr>
        <p:txBody>
          <a:bodyPr wrap="square">
            <a:spAutoFit/>
          </a:bodyPr>
          <a:lstStyle/>
          <a:p>
            <a:r>
              <a:rPr lang="zh-CN" altLang="en-US" sz="1600" dirty="0"/>
              <a:t>该组度量检测被维护</a:t>
            </a:r>
            <a:r>
              <a:rPr lang="zh-CN" altLang="en-US" sz="1600" dirty="0">
                <a:hlinkClick r:id="rId4"/>
              </a:rPr>
              <a:t>软件</a:t>
            </a:r>
            <a:r>
              <a:rPr lang="zh-CN" altLang="en-US" sz="1600" dirty="0"/>
              <a:t>中增加的严重失效的有害情况。结果可能促使软件系统的全部或部分重新测试。测量的事件与给顾客造成的麻烦或损害（代表顾客观点的）或解决失效所需的资源（代表维护组的利益）有关。这里介绍的度量可用于两个目的，即如何对顾客经受的麻烦或损害的严重性使用权重或维护人员所需资源的范围使用权重。软件系统失效的平均严重性（</a:t>
            </a:r>
            <a:r>
              <a:rPr lang="en-US" altLang="zh-CN" sz="1600" dirty="0"/>
              <a:t>Average Severity </a:t>
            </a:r>
            <a:r>
              <a:rPr lang="en-US" altLang="zh-CN" sz="1600" dirty="0" err="1"/>
              <a:t>ofSoftware</a:t>
            </a:r>
            <a:r>
              <a:rPr lang="en-US" altLang="zh-CN" sz="1600" dirty="0"/>
              <a:t> System Failures</a:t>
            </a:r>
            <a:r>
              <a:rPr lang="zh-CN" altLang="en-US" sz="1600" dirty="0"/>
              <a:t>，</a:t>
            </a:r>
            <a:r>
              <a:rPr lang="en-US" altLang="zh-CN" sz="1600" dirty="0"/>
              <a:t>ASSSF</a:t>
            </a:r>
            <a:r>
              <a:rPr lang="zh-CN" altLang="en-US" sz="1600" dirty="0"/>
              <a:t>）指的是一年（或半年或一个季度，如果合适的话）内检测到的软件失效</a:t>
            </a:r>
            <a:r>
              <a:rPr lang="zh-CN" altLang="en-US" sz="1600" dirty="0" smtClean="0"/>
              <a:t>数：</a:t>
            </a:r>
            <a:endParaRPr lang="en-US" altLang="zh-CN" sz="1600" dirty="0" smtClean="0"/>
          </a:p>
          <a:p>
            <a:r>
              <a:rPr lang="en-US" altLang="zh-CN" sz="1600" dirty="0" smtClean="0"/>
              <a:t>ASSSF=WHY/NYE</a:t>
            </a:r>
            <a:r>
              <a:rPr lang="zh-CN" altLang="en-US" dirty="0"/>
              <a:t/>
            </a:r>
            <a:br>
              <a:rPr lang="zh-CN" altLang="en-US" dirty="0"/>
            </a:br>
            <a:endParaRPr lang="zh-CN" altLang="en-US" dirty="0"/>
          </a:p>
        </p:txBody>
      </p:sp>
    </p:spTree>
    <p:extLst>
      <p:ext uri="{BB962C8B-B14F-4D97-AF65-F5344CB8AC3E}">
        <p14:creationId xmlns:p14="http://schemas.microsoft.com/office/powerpoint/2010/main" val="224886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 xmlns:a16="http://schemas.microsoft.com/office/drawing/2014/main"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B104968-8F80-4630-9F47-8DD38300CEC3}"/>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 xmlns:a16="http://schemas.microsoft.com/office/drawing/2014/main"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 xmlns:a16="http://schemas.microsoft.com/office/drawing/2014/main"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 xmlns:a16="http://schemas.microsoft.com/office/drawing/2014/main"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 xmlns:a16="http://schemas.microsoft.com/office/drawing/2014/main"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 xmlns:a16="http://schemas.microsoft.com/office/drawing/2014/main"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 xmlns:a16="http://schemas.microsoft.com/office/drawing/2014/main"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 xmlns:a16="http://schemas.microsoft.com/office/drawing/2014/main"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 xmlns:a16="http://schemas.microsoft.com/office/drawing/2014/main"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 xmlns:a16="http://schemas.microsoft.com/office/drawing/2014/main"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 xmlns:a16="http://schemas.microsoft.com/office/drawing/2014/main"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3293209"/>
          </a:xfrm>
          <a:prstGeom prst="rect">
            <a:avLst/>
          </a:prstGeom>
        </p:spPr>
        <p:txBody>
          <a:bodyPr wrap="square">
            <a:spAutoFit/>
          </a:bodyPr>
          <a:lstStyle/>
          <a:p>
            <a:r>
              <a:rPr lang="zh-CN" altLang="en-US" sz="1600" dirty="0"/>
              <a:t>如上提到的，维护服务可能失败，可能是因为它们不能按时完成失效改正，或者是执行的改正失败并需要一次重复的改正。</a:t>
            </a:r>
          </a:p>
          <a:p>
            <a:r>
              <a:rPr lang="zh-CN" altLang="en-US" sz="1600" dirty="0"/>
              <a:t>如果一个顾客召唤同先前一次召唤之后假设已经解决了的软件失效问题有关，它通常被看成是维护服务失效。在实际使用中，许多机构把重复召唤的时间框限制在三个月内，然而这个时期的长短可能由于故障的类型或一些其他机构准则不同而不同。维护重复修复失效（</a:t>
            </a:r>
            <a:r>
              <a:rPr lang="en-US" altLang="zh-CN" sz="1600" dirty="0"/>
              <a:t>Maintenance Repeated repair Failure</a:t>
            </a:r>
            <a:r>
              <a:rPr lang="zh-CN" altLang="en-US" sz="1600" dirty="0"/>
              <a:t>，</a:t>
            </a:r>
            <a:r>
              <a:rPr lang="en-US" altLang="zh-CN" sz="1600" dirty="0" err="1"/>
              <a:t>MRepF</a:t>
            </a:r>
            <a:r>
              <a:rPr lang="zh-CN" altLang="en-US" sz="1600" dirty="0"/>
              <a:t>）度量的定义如下</a:t>
            </a:r>
            <a:r>
              <a:rPr lang="zh-CN" altLang="en-US" sz="1600" dirty="0" smtClean="0"/>
              <a:t>：</a:t>
            </a:r>
            <a:endParaRPr lang="en-US" altLang="zh-CN" sz="1600" dirty="0" smtClean="0"/>
          </a:p>
          <a:p>
            <a:r>
              <a:rPr lang="en-US" altLang="zh-CN" sz="1600" dirty="0" err="1" smtClean="0"/>
              <a:t>MRepF</a:t>
            </a:r>
            <a:r>
              <a:rPr lang="en-US" altLang="zh-CN" sz="1600" dirty="0" smtClean="0"/>
              <a:t>=</a:t>
            </a:r>
            <a:r>
              <a:rPr lang="en-US" altLang="zh-CN" sz="1600" dirty="0" err="1" smtClean="0"/>
              <a:t>RepYF</a:t>
            </a:r>
            <a:r>
              <a:rPr lang="en-US" altLang="zh-CN" sz="1600" dirty="0" smtClean="0"/>
              <a:t>/NYF</a:t>
            </a:r>
            <a:endParaRPr lang="zh-CN" altLang="en-US" sz="1600" dirty="0"/>
          </a:p>
        </p:txBody>
      </p:sp>
      <p:sp>
        <p:nvSpPr>
          <p:cNvPr id="33" name="矩形 32"/>
          <p:cNvSpPr/>
          <p:nvPr/>
        </p:nvSpPr>
        <p:spPr>
          <a:xfrm>
            <a:off x="815888" y="2006602"/>
            <a:ext cx="2646878" cy="461665"/>
          </a:xfrm>
          <a:prstGeom prst="rect">
            <a:avLst/>
          </a:prstGeom>
        </p:spPr>
        <p:txBody>
          <a:bodyPr wrap="none">
            <a:spAutoFit/>
          </a:bodyPr>
          <a:lstStyle/>
          <a:p>
            <a:r>
              <a:rPr lang="zh-CN" altLang="en-US" sz="2400" dirty="0">
                <a:latin typeface="华文行楷" pitchFamily="2" charset="-122"/>
                <a:ea typeface="华文行楷" pitchFamily="2" charset="-122"/>
              </a:rPr>
              <a:t>维护服务失效度量</a:t>
            </a:r>
          </a:p>
        </p:txBody>
      </p:sp>
      <p:sp>
        <p:nvSpPr>
          <p:cNvPr id="34" name="矩形 33"/>
          <p:cNvSpPr/>
          <p:nvPr/>
        </p:nvSpPr>
        <p:spPr>
          <a:xfrm>
            <a:off x="8188433" y="1168755"/>
            <a:ext cx="2954655" cy="461665"/>
          </a:xfrm>
          <a:prstGeom prst="rect">
            <a:avLst/>
          </a:prstGeom>
        </p:spPr>
        <p:txBody>
          <a:bodyPr wrap="none">
            <a:spAutoFit/>
          </a:bodyPr>
          <a:lstStyle/>
          <a:p>
            <a:r>
              <a:rPr lang="zh-CN" altLang="en-US" sz="2400" dirty="0">
                <a:latin typeface="华文行楷" pitchFamily="2" charset="-122"/>
                <a:ea typeface="华文行楷" pitchFamily="2" charset="-122"/>
              </a:rPr>
              <a:t>软件系统可用性度量</a:t>
            </a:r>
          </a:p>
        </p:txBody>
      </p:sp>
      <p:sp>
        <p:nvSpPr>
          <p:cNvPr id="35" name="矩形 34"/>
          <p:cNvSpPr/>
          <p:nvPr/>
        </p:nvSpPr>
        <p:spPr>
          <a:xfrm>
            <a:off x="7712087" y="1798512"/>
            <a:ext cx="4380105" cy="2123658"/>
          </a:xfrm>
          <a:prstGeom prst="rect">
            <a:avLst/>
          </a:prstGeom>
        </p:spPr>
        <p:txBody>
          <a:bodyPr wrap="square">
            <a:spAutoFit/>
          </a:bodyPr>
          <a:lstStyle/>
          <a:p>
            <a:r>
              <a:rPr lang="zh-CN" altLang="en-US" sz="1600" dirty="0"/>
              <a:t>用户度量区分：</a:t>
            </a:r>
          </a:p>
          <a:p>
            <a:r>
              <a:rPr lang="zh-CN" altLang="en-US" sz="1600" dirty="0"/>
              <a:t>完全可用</a:t>
            </a:r>
            <a:r>
              <a:rPr lang="en-US" altLang="zh-CN" sz="1600" dirty="0"/>
              <a:t>——</a:t>
            </a:r>
            <a:r>
              <a:rPr lang="zh-CN" altLang="en-US" sz="1600" dirty="0"/>
              <a:t>所有的软件系统功能都正常地运行。</a:t>
            </a:r>
          </a:p>
          <a:p>
            <a:r>
              <a:rPr lang="zh-CN" altLang="en-US" sz="1600" dirty="0"/>
              <a:t>关键可用</a:t>
            </a:r>
            <a:r>
              <a:rPr lang="en-US" altLang="zh-CN" sz="1600" dirty="0"/>
              <a:t>——</a:t>
            </a:r>
            <a:r>
              <a:rPr lang="zh-CN" altLang="en-US" sz="1600" dirty="0"/>
              <a:t>没有关键功能的失效（但是不关键的功能可能失效）。</a:t>
            </a:r>
          </a:p>
          <a:p>
            <a:r>
              <a:rPr lang="zh-CN" altLang="en-US" sz="1600" dirty="0"/>
              <a:t>整体不可用</a:t>
            </a:r>
            <a:r>
              <a:rPr lang="en-US" altLang="zh-CN" sz="1600" dirty="0"/>
              <a:t>——</a:t>
            </a:r>
            <a:r>
              <a:rPr lang="zh-CN" altLang="en-US" sz="1600" dirty="0"/>
              <a:t>所有的软件系统功能都失效。</a:t>
            </a:r>
          </a:p>
          <a:p>
            <a:r>
              <a:rPr lang="zh-CN" altLang="en-US" dirty="0"/>
              <a:t/>
            </a:r>
            <a:br>
              <a:rPr lang="zh-CN" altLang="en-US" dirty="0"/>
            </a:br>
            <a:endParaRPr lang="zh-CN" altLang="en-US" dirty="0"/>
          </a:p>
        </p:txBody>
      </p:sp>
      <p:sp>
        <p:nvSpPr>
          <p:cNvPr id="10"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98347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适应性维护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TextBox 4"/>
          <p:cNvSpPr txBox="1"/>
          <p:nvPr/>
        </p:nvSpPr>
        <p:spPr>
          <a:xfrm>
            <a:off x="351691" y="1793628"/>
            <a:ext cx="5512778" cy="3046988"/>
          </a:xfrm>
          <a:prstGeom prst="rect">
            <a:avLst/>
          </a:prstGeom>
          <a:noFill/>
        </p:spPr>
        <p:txBody>
          <a:bodyPr wrap="square" rtlCol="0">
            <a:spAutoFit/>
          </a:bodyPr>
          <a:lstStyle/>
          <a:p>
            <a:r>
              <a:rPr lang="zh-CN" altLang="en-US" sz="2400" dirty="0"/>
              <a:t>计算机领域的各个方面发展变化十分迅速，经常会出现新的系统或新的版本，外部设备及其他系统原件经常在改变，而应用软件的使用时间，往往比原先的系统环境使用时间更为长久，因此，常需对软件加以改造，使之适应于新的环境。为使软件产品在新的环境下仍能使用而进行的维护，称为适应性维护。</a:t>
            </a:r>
          </a:p>
        </p:txBody>
      </p:sp>
      <p:pic>
        <p:nvPicPr>
          <p:cNvPr id="1026" name="Picture 2" descr="https://timgsa.baidu.com/timg?image&amp;quality=80&amp;size=b9999_10000&amp;sec=1557596998708&amp;di=a0eb2f35433d803907c81f1f561cc14f&amp;imgtype=0&amp;src=http%3A%2F%2Fi0.article.fd.zol-img.com.cn%2Ft_s640x2000%2Fg5%2FM00%2F0E%2F05%2FChMkJ1dqUsuIcrKFAATyM0EObksAAS2pQPOQxMABPJL9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531" y="1369297"/>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748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c2abdb06-b479-484f-9e04-0cb30f5778f9"/>
</p:tagLst>
</file>

<file path=ppt/tags/tag2.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3.xml><?xml version="1.0" encoding="utf-8"?>
<p:tagLst xmlns:a="http://schemas.openxmlformats.org/drawingml/2006/main" xmlns:r="http://schemas.openxmlformats.org/officeDocument/2006/relationships" xmlns:p="http://schemas.openxmlformats.org/presentationml/2006/main">
  <p:tag name="ISLIDE.DIAGRAM" val="bf5d4b25-22dc-473a-b4aa-26e808e2eedf"/>
</p:tagLst>
</file>

<file path=ppt/tags/tag4.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5.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6.xml><?xml version="1.0" encoding="utf-8"?>
<p:tagLst xmlns:a="http://schemas.openxmlformats.org/drawingml/2006/main" xmlns:r="http://schemas.openxmlformats.org/officeDocument/2006/relationships" xmlns:p="http://schemas.openxmlformats.org/presentationml/2006/main">
  <p:tag name="ISLIDE.DIAGRAM" val="fd4b59f4-1752-4c59-89d5-468a72e9fd15"/>
</p:tagLst>
</file>

<file path=ppt/tags/tag7.xml><?xml version="1.0" encoding="utf-8"?>
<p:tagLst xmlns:a="http://schemas.openxmlformats.org/drawingml/2006/main" xmlns:r="http://schemas.openxmlformats.org/officeDocument/2006/relationships" xmlns:p="http://schemas.openxmlformats.org/presentationml/2006/main">
  <p:tag name="ISLIDE.DIAGRAM" val="c24c738b-52cb-41c3-bf6b-54817b2ddd15"/>
</p:tagLst>
</file>

<file path=ppt/tags/tag8.xml><?xml version="1.0" encoding="utf-8"?>
<p:tagLst xmlns:a="http://schemas.openxmlformats.org/drawingml/2006/main" xmlns:r="http://schemas.openxmlformats.org/officeDocument/2006/relationships" xmlns:p="http://schemas.openxmlformats.org/presentationml/2006/main">
  <p:tag name="ISLIDE.DIAGRAM" val="9da3d3c5-0c12-463b-bfb4-2469ef926948"/>
</p:tagLst>
</file>

<file path=ppt/tags/tag9.xml><?xml version="1.0" encoding="utf-8"?>
<p:tagLst xmlns:a="http://schemas.openxmlformats.org/drawingml/2006/main" xmlns:r="http://schemas.openxmlformats.org/officeDocument/2006/relationships" xmlns:p="http://schemas.openxmlformats.org/presentationml/2006/main">
  <p:tag name="ISLIDE.DIAGRAM" val="03ab9fac-60e3-4472-8d5a-c571a639d585"/>
</p:tagLst>
</file>

<file path=ppt/theme/theme1.xml><?xml version="1.0" encoding="utf-8"?>
<a:theme xmlns:a="http://schemas.openxmlformats.org/drawingml/2006/main" name="主题5">
  <a:themeElements>
    <a:clrScheme name="自定义 34">
      <a:dk1>
        <a:srgbClr val="000000"/>
      </a:dk1>
      <a:lt1>
        <a:srgbClr val="FFFFFF"/>
      </a:lt1>
      <a:dk2>
        <a:srgbClr val="778495"/>
      </a:dk2>
      <a:lt2>
        <a:srgbClr val="F2F2F2"/>
      </a:lt2>
      <a:accent1>
        <a:srgbClr val="F15931"/>
      </a:accent1>
      <a:accent2>
        <a:srgbClr val="666666"/>
      </a:accent2>
      <a:accent3>
        <a:srgbClr val="727272"/>
      </a:accent3>
      <a:accent4>
        <a:srgbClr val="999999"/>
      </a:accent4>
      <a:accent5>
        <a:srgbClr val="9B8357"/>
      </a:accent5>
      <a:accent6>
        <a:srgbClr val="94A088"/>
      </a:accent6>
      <a:hlink>
        <a:srgbClr val="F15931"/>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450</TotalTime>
  <Words>3391</Words>
  <Application>Microsoft Office PowerPoint</Application>
  <PresentationFormat>自定义</PresentationFormat>
  <Paragraphs>310</Paragraphs>
  <Slides>41</Slides>
  <Notes>0</Notes>
  <HiddenSlides>0</HiddenSlides>
  <MMClips>0</MMClips>
  <ScaleCrop>false</ScaleCrop>
  <HeadingPairs>
    <vt:vector size="4" baseType="variant">
      <vt:variant>
        <vt:lpstr>主题</vt:lpstr>
      </vt:variant>
      <vt:variant>
        <vt:i4>2</vt:i4>
      </vt:variant>
      <vt:variant>
        <vt:lpstr>幻灯片标题</vt:lpstr>
      </vt:variant>
      <vt:variant>
        <vt:i4>41</vt:i4>
      </vt:variant>
    </vt:vector>
  </HeadingPairs>
  <TitlesOfParts>
    <vt:vector size="43" baseType="lpstr">
      <vt:lpstr>主题5</vt:lpstr>
      <vt:lpstr>OfficePLUS</vt:lpstr>
      <vt:lpstr>第八章   维护</vt:lpstr>
      <vt:lpstr>维护</vt:lpstr>
      <vt:lpstr>PowerPoint 演示文稿</vt:lpstr>
      <vt:lpstr>软件维护的定义</vt:lpstr>
      <vt:lpstr>1.1改正性维护</vt:lpstr>
      <vt:lpstr>软件改正性维护度量</vt:lpstr>
      <vt:lpstr>软件修改性维护度量</vt:lpstr>
      <vt:lpstr>软件修改性维护度量</vt:lpstr>
      <vt:lpstr>1.2适应性维护</vt:lpstr>
      <vt:lpstr>1.2适应性维护</vt:lpstr>
      <vt:lpstr>1.3完善性维护</vt:lpstr>
      <vt:lpstr>1.4预防性维护</vt:lpstr>
      <vt:lpstr>1.4预防性维护</vt:lpstr>
      <vt:lpstr>1.4预防性维护</vt:lpstr>
      <vt:lpstr>1.4预防性维护例子</vt:lpstr>
      <vt:lpstr>1.5软件维护占比</vt:lpstr>
      <vt:lpstr>QUESTION</vt:lpstr>
      <vt:lpstr>QUESTION</vt:lpstr>
      <vt:lpstr>软件维护的特点</vt:lpstr>
      <vt:lpstr>软件维护的特点</vt:lpstr>
      <vt:lpstr>2.1结构化维护与非结构化维护差别巨大</vt:lpstr>
      <vt:lpstr>2.1结构化维护与非结构化维护差别巨大</vt:lpstr>
      <vt:lpstr>2.1结构化维护与非结构化维护差别巨大</vt:lpstr>
      <vt:lpstr>2.1结构化维护与非结构化维护差别巨大</vt:lpstr>
      <vt:lpstr>2.1结构化维护与非结构化维护差别巨大</vt:lpstr>
      <vt:lpstr>2.2软件维护的代价昂贵</vt:lpstr>
      <vt:lpstr>2.2软件维护的代价昂贵</vt:lpstr>
      <vt:lpstr>2.2软件维护的代价昂贵</vt:lpstr>
      <vt:lpstr>2.2软件维护的代价昂贵</vt:lpstr>
      <vt:lpstr>2.2软件维护的代价昂贵</vt:lpstr>
      <vt:lpstr>2.3维护的问题很多</vt:lpstr>
      <vt:lpstr>2.3维护的问题很多</vt:lpstr>
      <vt:lpstr>2.3维护的问题很多</vt:lpstr>
      <vt:lpstr>2.4软件副作用</vt:lpstr>
      <vt:lpstr>2.4维护的副作用</vt:lpstr>
      <vt:lpstr>2.4维护的副作用</vt:lpstr>
      <vt:lpstr>2.4维护的副作用</vt:lpstr>
      <vt:lpstr>2.4维护的副作用</vt:lpstr>
      <vt:lpstr>QUESTION</vt:lpstr>
      <vt:lpstr>参考文献</vt:lpstr>
      <vt:lpstr>PowerPoint 演示文稿</vt:lpstr>
    </vt:vector>
  </TitlesOfParts>
  <Manager>iSlide</Manager>
  <Company>iSlide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Admin</cp:lastModifiedBy>
  <cp:revision>50</cp:revision>
  <cp:lastPrinted>2017-09-04T16:00:00Z</cp:lastPrinted>
  <dcterms:created xsi:type="dcterms:W3CDTF">2017-09-04T16:00:00Z</dcterms:created>
  <dcterms:modified xsi:type="dcterms:W3CDTF">2019-05-13T10:12:12Z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b7ccc1b2-cf53-4400-957a-3ac962aedd74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2019-02-27T09:00:27.0957360Z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29a73ade-5399-4364-bfa6-1effcffefd72</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